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01" r:id="rId3"/>
    <p:sldId id="303" r:id="rId4"/>
    <p:sldId id="257" r:id="rId5"/>
    <p:sldId id="302" r:id="rId6"/>
    <p:sldId id="286" r:id="rId7"/>
    <p:sldId id="287" r:id="rId8"/>
    <p:sldId id="288" r:id="rId9"/>
    <p:sldId id="289" r:id="rId10"/>
    <p:sldId id="304" r:id="rId11"/>
    <p:sldId id="291" r:id="rId12"/>
    <p:sldId id="308" r:id="rId13"/>
    <p:sldId id="292" r:id="rId14"/>
    <p:sldId id="293" r:id="rId15"/>
    <p:sldId id="307" r:id="rId16"/>
    <p:sldId id="294" r:id="rId17"/>
    <p:sldId id="295" r:id="rId18"/>
    <p:sldId id="296"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16" autoAdjust="0"/>
    <p:restoredTop sz="94660"/>
  </p:normalViewPr>
  <p:slideViewPr>
    <p:cSldViewPr snapToGrid="0">
      <p:cViewPr>
        <p:scale>
          <a:sx n="114" d="100"/>
          <a:sy n="114" d="100"/>
        </p:scale>
        <p:origin x="80"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0E25A-BE0F-462E-B9EA-66FF6158D7B7}" type="datetimeFigureOut">
              <a:rPr lang="en-GB" smtClean="0"/>
              <a:t>12/09/2020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C5BA5-707F-4CFE-9854-005E886D1F71}" type="slidenum">
              <a:rPr lang="en-GB" smtClean="0"/>
              <a:t>‹#›</a:t>
            </a:fld>
            <a:endParaRPr lang="en-GB"/>
          </a:p>
        </p:txBody>
      </p:sp>
    </p:spTree>
    <p:extLst>
      <p:ext uri="{BB962C8B-B14F-4D97-AF65-F5344CB8AC3E}">
        <p14:creationId xmlns:p14="http://schemas.microsoft.com/office/powerpoint/2010/main" val="320209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9AB9-4B5E-473F-BB6E-C6D3DFEB7E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2CB7528-11D9-4F39-B07D-7B68EA416B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073551-58D1-4D7D-A92B-2CB1949ECA73}"/>
              </a:ext>
            </a:extLst>
          </p:cNvPr>
          <p:cNvSpPr>
            <a:spLocks noGrp="1"/>
          </p:cNvSpPr>
          <p:nvPr>
            <p:ph type="dt" sz="half" idx="10"/>
          </p:nvPr>
        </p:nvSpPr>
        <p:spPr/>
        <p:txBody>
          <a:bodyPr/>
          <a:lstStyle/>
          <a:p>
            <a:fld id="{1C222918-1A70-49F1-AC05-DE6F10A08FDC}" type="datetimeFigureOut">
              <a:rPr lang="en-GB" smtClean="0"/>
              <a:t>12/09/2020</a:t>
            </a:fld>
            <a:endParaRPr lang="en-GB"/>
          </a:p>
        </p:txBody>
      </p:sp>
      <p:sp>
        <p:nvSpPr>
          <p:cNvPr id="5" name="Footer Placeholder 4">
            <a:extLst>
              <a:ext uri="{FF2B5EF4-FFF2-40B4-BE49-F238E27FC236}">
                <a16:creationId xmlns:a16="http://schemas.microsoft.com/office/drawing/2014/main" id="{B9749D82-6926-4B3C-BD31-85E3F620BF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60ADC8-9FD1-49A6-B144-DEFAAC03E864}"/>
              </a:ext>
            </a:extLst>
          </p:cNvPr>
          <p:cNvSpPr>
            <a:spLocks noGrp="1"/>
          </p:cNvSpPr>
          <p:nvPr>
            <p:ph type="sldNum" sz="quarter" idx="12"/>
          </p:nvPr>
        </p:nvSpPr>
        <p:spPr/>
        <p:txBody>
          <a:bodyPr/>
          <a:lstStyle/>
          <a:p>
            <a:fld id="{ECE2DA34-5296-46C8-BC16-F8793F6176E2}" type="slidenum">
              <a:rPr lang="en-GB" smtClean="0"/>
              <a:t>‹#›</a:t>
            </a:fld>
            <a:endParaRPr lang="en-GB"/>
          </a:p>
        </p:txBody>
      </p:sp>
    </p:spTree>
    <p:extLst>
      <p:ext uri="{BB962C8B-B14F-4D97-AF65-F5344CB8AC3E}">
        <p14:creationId xmlns:p14="http://schemas.microsoft.com/office/powerpoint/2010/main" val="3982868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9CB50-683A-4A79-A074-633F6F8A4D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F48E06-3BC3-44D4-9586-C3807389B4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971CCC-D02D-4261-B013-49B4604DB5C0}"/>
              </a:ext>
            </a:extLst>
          </p:cNvPr>
          <p:cNvSpPr>
            <a:spLocks noGrp="1"/>
          </p:cNvSpPr>
          <p:nvPr>
            <p:ph type="dt" sz="half" idx="10"/>
          </p:nvPr>
        </p:nvSpPr>
        <p:spPr/>
        <p:txBody>
          <a:bodyPr/>
          <a:lstStyle/>
          <a:p>
            <a:fld id="{1C222918-1A70-49F1-AC05-DE6F10A08FDC}" type="datetimeFigureOut">
              <a:rPr lang="en-GB" smtClean="0"/>
              <a:t>12/09/2020</a:t>
            </a:fld>
            <a:endParaRPr lang="en-GB"/>
          </a:p>
        </p:txBody>
      </p:sp>
      <p:sp>
        <p:nvSpPr>
          <p:cNvPr id="5" name="Footer Placeholder 4">
            <a:extLst>
              <a:ext uri="{FF2B5EF4-FFF2-40B4-BE49-F238E27FC236}">
                <a16:creationId xmlns:a16="http://schemas.microsoft.com/office/drawing/2014/main" id="{05BC8ED5-0B24-4F42-A883-E5E8F6A0BC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7F0C9A-A305-4D36-B431-3BCC3B02E5DD}"/>
              </a:ext>
            </a:extLst>
          </p:cNvPr>
          <p:cNvSpPr>
            <a:spLocks noGrp="1"/>
          </p:cNvSpPr>
          <p:nvPr>
            <p:ph type="sldNum" sz="quarter" idx="12"/>
          </p:nvPr>
        </p:nvSpPr>
        <p:spPr/>
        <p:txBody>
          <a:bodyPr/>
          <a:lstStyle/>
          <a:p>
            <a:fld id="{ECE2DA34-5296-46C8-BC16-F8793F6176E2}" type="slidenum">
              <a:rPr lang="en-GB" smtClean="0"/>
              <a:t>‹#›</a:t>
            </a:fld>
            <a:endParaRPr lang="en-GB"/>
          </a:p>
        </p:txBody>
      </p:sp>
    </p:spTree>
    <p:extLst>
      <p:ext uri="{BB962C8B-B14F-4D97-AF65-F5344CB8AC3E}">
        <p14:creationId xmlns:p14="http://schemas.microsoft.com/office/powerpoint/2010/main" val="86557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D6AB1-3591-4CDB-B1E1-DF015E5991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F953C3-0802-4A93-B537-93085573EC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F2C1C9-9DA5-458A-81DB-C21FFC61054B}"/>
              </a:ext>
            </a:extLst>
          </p:cNvPr>
          <p:cNvSpPr>
            <a:spLocks noGrp="1"/>
          </p:cNvSpPr>
          <p:nvPr>
            <p:ph type="dt" sz="half" idx="10"/>
          </p:nvPr>
        </p:nvSpPr>
        <p:spPr/>
        <p:txBody>
          <a:bodyPr/>
          <a:lstStyle/>
          <a:p>
            <a:fld id="{1C222918-1A70-49F1-AC05-DE6F10A08FDC}" type="datetimeFigureOut">
              <a:rPr lang="en-GB" smtClean="0"/>
              <a:t>12/09/2020</a:t>
            </a:fld>
            <a:endParaRPr lang="en-GB"/>
          </a:p>
        </p:txBody>
      </p:sp>
      <p:sp>
        <p:nvSpPr>
          <p:cNvPr id="5" name="Footer Placeholder 4">
            <a:extLst>
              <a:ext uri="{FF2B5EF4-FFF2-40B4-BE49-F238E27FC236}">
                <a16:creationId xmlns:a16="http://schemas.microsoft.com/office/drawing/2014/main" id="{49166C03-2249-4489-B8AE-C07139C103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63F5D9-44D8-4D01-AA0A-8D0289C7A5E8}"/>
              </a:ext>
            </a:extLst>
          </p:cNvPr>
          <p:cNvSpPr>
            <a:spLocks noGrp="1"/>
          </p:cNvSpPr>
          <p:nvPr>
            <p:ph type="sldNum" sz="quarter" idx="12"/>
          </p:nvPr>
        </p:nvSpPr>
        <p:spPr/>
        <p:txBody>
          <a:bodyPr/>
          <a:lstStyle/>
          <a:p>
            <a:fld id="{ECE2DA34-5296-46C8-BC16-F8793F6176E2}" type="slidenum">
              <a:rPr lang="en-GB" smtClean="0"/>
              <a:t>‹#›</a:t>
            </a:fld>
            <a:endParaRPr lang="en-GB"/>
          </a:p>
        </p:txBody>
      </p:sp>
    </p:spTree>
    <p:extLst>
      <p:ext uri="{BB962C8B-B14F-4D97-AF65-F5344CB8AC3E}">
        <p14:creationId xmlns:p14="http://schemas.microsoft.com/office/powerpoint/2010/main" val="428774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BDDC2-0E37-419D-B8C3-38D1ED9753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0FF96-B462-49ED-BD0F-94D57AC5F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79513F-65FA-48B8-A16F-D66B3B9DF765}"/>
              </a:ext>
            </a:extLst>
          </p:cNvPr>
          <p:cNvSpPr>
            <a:spLocks noGrp="1"/>
          </p:cNvSpPr>
          <p:nvPr>
            <p:ph type="dt" sz="half" idx="10"/>
          </p:nvPr>
        </p:nvSpPr>
        <p:spPr/>
        <p:txBody>
          <a:bodyPr/>
          <a:lstStyle/>
          <a:p>
            <a:fld id="{1C222918-1A70-49F1-AC05-DE6F10A08FDC}" type="datetimeFigureOut">
              <a:rPr lang="en-GB" smtClean="0"/>
              <a:t>12/09/2020</a:t>
            </a:fld>
            <a:endParaRPr lang="en-GB"/>
          </a:p>
        </p:txBody>
      </p:sp>
      <p:sp>
        <p:nvSpPr>
          <p:cNvPr id="5" name="Footer Placeholder 4">
            <a:extLst>
              <a:ext uri="{FF2B5EF4-FFF2-40B4-BE49-F238E27FC236}">
                <a16:creationId xmlns:a16="http://schemas.microsoft.com/office/drawing/2014/main" id="{E1156897-4138-4DD1-8CD8-E99F60A002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7C23EF-3A84-4208-97A5-CBA1782B671C}"/>
              </a:ext>
            </a:extLst>
          </p:cNvPr>
          <p:cNvSpPr>
            <a:spLocks noGrp="1"/>
          </p:cNvSpPr>
          <p:nvPr>
            <p:ph type="sldNum" sz="quarter" idx="12"/>
          </p:nvPr>
        </p:nvSpPr>
        <p:spPr/>
        <p:txBody>
          <a:bodyPr/>
          <a:lstStyle/>
          <a:p>
            <a:fld id="{ECE2DA34-5296-46C8-BC16-F8793F6176E2}" type="slidenum">
              <a:rPr lang="en-GB" smtClean="0"/>
              <a:t>‹#›</a:t>
            </a:fld>
            <a:endParaRPr lang="en-GB"/>
          </a:p>
        </p:txBody>
      </p:sp>
    </p:spTree>
    <p:extLst>
      <p:ext uri="{BB962C8B-B14F-4D97-AF65-F5344CB8AC3E}">
        <p14:creationId xmlns:p14="http://schemas.microsoft.com/office/powerpoint/2010/main" val="144459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348D1-B2B7-466E-B018-F5BC90C309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4E6BA5-9593-4602-B719-D02A71A388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611654-D80A-458B-8985-A077306995CA}"/>
              </a:ext>
            </a:extLst>
          </p:cNvPr>
          <p:cNvSpPr>
            <a:spLocks noGrp="1"/>
          </p:cNvSpPr>
          <p:nvPr>
            <p:ph type="dt" sz="half" idx="10"/>
          </p:nvPr>
        </p:nvSpPr>
        <p:spPr/>
        <p:txBody>
          <a:bodyPr/>
          <a:lstStyle/>
          <a:p>
            <a:fld id="{1C222918-1A70-49F1-AC05-DE6F10A08FDC}" type="datetimeFigureOut">
              <a:rPr lang="en-GB" smtClean="0"/>
              <a:t>12/09/2020</a:t>
            </a:fld>
            <a:endParaRPr lang="en-GB"/>
          </a:p>
        </p:txBody>
      </p:sp>
      <p:sp>
        <p:nvSpPr>
          <p:cNvPr id="5" name="Footer Placeholder 4">
            <a:extLst>
              <a:ext uri="{FF2B5EF4-FFF2-40B4-BE49-F238E27FC236}">
                <a16:creationId xmlns:a16="http://schemas.microsoft.com/office/drawing/2014/main" id="{259798A1-9893-4EDD-B1FE-20D375D24A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14B2A4-AC6A-49E7-9A75-5C95EB334A16}"/>
              </a:ext>
            </a:extLst>
          </p:cNvPr>
          <p:cNvSpPr>
            <a:spLocks noGrp="1"/>
          </p:cNvSpPr>
          <p:nvPr>
            <p:ph type="sldNum" sz="quarter" idx="12"/>
          </p:nvPr>
        </p:nvSpPr>
        <p:spPr/>
        <p:txBody>
          <a:bodyPr/>
          <a:lstStyle/>
          <a:p>
            <a:fld id="{ECE2DA34-5296-46C8-BC16-F8793F6176E2}" type="slidenum">
              <a:rPr lang="en-GB" smtClean="0"/>
              <a:t>‹#›</a:t>
            </a:fld>
            <a:endParaRPr lang="en-GB"/>
          </a:p>
        </p:txBody>
      </p:sp>
    </p:spTree>
    <p:extLst>
      <p:ext uri="{BB962C8B-B14F-4D97-AF65-F5344CB8AC3E}">
        <p14:creationId xmlns:p14="http://schemas.microsoft.com/office/powerpoint/2010/main" val="22245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2570-F473-45D4-A35E-A513882542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F0B5B0-EF8C-4450-AC2F-536319B81C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56FDF2-5022-4565-A7A7-50069C9DF3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6E36C-6240-4C3C-BAF9-D235B142A68E}"/>
              </a:ext>
            </a:extLst>
          </p:cNvPr>
          <p:cNvSpPr>
            <a:spLocks noGrp="1"/>
          </p:cNvSpPr>
          <p:nvPr>
            <p:ph type="dt" sz="half" idx="10"/>
          </p:nvPr>
        </p:nvSpPr>
        <p:spPr/>
        <p:txBody>
          <a:bodyPr/>
          <a:lstStyle/>
          <a:p>
            <a:fld id="{1C222918-1A70-49F1-AC05-DE6F10A08FDC}" type="datetimeFigureOut">
              <a:rPr lang="en-GB" smtClean="0"/>
              <a:t>12/09/2020</a:t>
            </a:fld>
            <a:endParaRPr lang="en-GB"/>
          </a:p>
        </p:txBody>
      </p:sp>
      <p:sp>
        <p:nvSpPr>
          <p:cNvPr id="6" name="Footer Placeholder 5">
            <a:extLst>
              <a:ext uri="{FF2B5EF4-FFF2-40B4-BE49-F238E27FC236}">
                <a16:creationId xmlns:a16="http://schemas.microsoft.com/office/drawing/2014/main" id="{D91D8B52-90D5-4CA6-8A0F-9418263DED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BEEFCE-8569-48F3-B93D-10EF10ED82FD}"/>
              </a:ext>
            </a:extLst>
          </p:cNvPr>
          <p:cNvSpPr>
            <a:spLocks noGrp="1"/>
          </p:cNvSpPr>
          <p:nvPr>
            <p:ph type="sldNum" sz="quarter" idx="12"/>
          </p:nvPr>
        </p:nvSpPr>
        <p:spPr/>
        <p:txBody>
          <a:bodyPr/>
          <a:lstStyle/>
          <a:p>
            <a:fld id="{ECE2DA34-5296-46C8-BC16-F8793F6176E2}" type="slidenum">
              <a:rPr lang="en-GB" smtClean="0"/>
              <a:t>‹#›</a:t>
            </a:fld>
            <a:endParaRPr lang="en-GB"/>
          </a:p>
        </p:txBody>
      </p:sp>
    </p:spTree>
    <p:extLst>
      <p:ext uri="{BB962C8B-B14F-4D97-AF65-F5344CB8AC3E}">
        <p14:creationId xmlns:p14="http://schemas.microsoft.com/office/powerpoint/2010/main" val="272587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2A49-4A1B-4D41-B605-04D76C22E0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D5209C-7847-42E7-96EC-31EDA2DE3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4F9CB2-8D77-4744-94AE-66659E2407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106B56-3EFE-44B4-82F1-D34F7B7706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BAA8CE-E766-45C8-8EB1-76E4E97C34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522B28-4147-4F89-8579-85AC180A3A33}"/>
              </a:ext>
            </a:extLst>
          </p:cNvPr>
          <p:cNvSpPr>
            <a:spLocks noGrp="1"/>
          </p:cNvSpPr>
          <p:nvPr>
            <p:ph type="dt" sz="half" idx="10"/>
          </p:nvPr>
        </p:nvSpPr>
        <p:spPr/>
        <p:txBody>
          <a:bodyPr/>
          <a:lstStyle/>
          <a:p>
            <a:fld id="{1C222918-1A70-49F1-AC05-DE6F10A08FDC}" type="datetimeFigureOut">
              <a:rPr lang="en-GB" smtClean="0"/>
              <a:t>12/09/2020</a:t>
            </a:fld>
            <a:endParaRPr lang="en-GB"/>
          </a:p>
        </p:txBody>
      </p:sp>
      <p:sp>
        <p:nvSpPr>
          <p:cNvPr id="8" name="Footer Placeholder 7">
            <a:extLst>
              <a:ext uri="{FF2B5EF4-FFF2-40B4-BE49-F238E27FC236}">
                <a16:creationId xmlns:a16="http://schemas.microsoft.com/office/drawing/2014/main" id="{8E5C2DDC-2B33-4AA2-9FF5-3F8EF009E7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CE6A00-CC52-4E99-9C52-E57F80BDB52F}"/>
              </a:ext>
            </a:extLst>
          </p:cNvPr>
          <p:cNvSpPr>
            <a:spLocks noGrp="1"/>
          </p:cNvSpPr>
          <p:nvPr>
            <p:ph type="sldNum" sz="quarter" idx="12"/>
          </p:nvPr>
        </p:nvSpPr>
        <p:spPr/>
        <p:txBody>
          <a:bodyPr/>
          <a:lstStyle/>
          <a:p>
            <a:fld id="{ECE2DA34-5296-46C8-BC16-F8793F6176E2}" type="slidenum">
              <a:rPr lang="en-GB" smtClean="0"/>
              <a:t>‹#›</a:t>
            </a:fld>
            <a:endParaRPr lang="en-GB"/>
          </a:p>
        </p:txBody>
      </p:sp>
    </p:spTree>
    <p:extLst>
      <p:ext uri="{BB962C8B-B14F-4D97-AF65-F5344CB8AC3E}">
        <p14:creationId xmlns:p14="http://schemas.microsoft.com/office/powerpoint/2010/main" val="57076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6B54-29E8-4467-B1A3-A9726DE97EC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F9C8E8-07CF-4F11-A2AE-D870F50D206B}"/>
              </a:ext>
            </a:extLst>
          </p:cNvPr>
          <p:cNvSpPr>
            <a:spLocks noGrp="1"/>
          </p:cNvSpPr>
          <p:nvPr>
            <p:ph type="dt" sz="half" idx="10"/>
          </p:nvPr>
        </p:nvSpPr>
        <p:spPr/>
        <p:txBody>
          <a:bodyPr/>
          <a:lstStyle/>
          <a:p>
            <a:fld id="{1C222918-1A70-49F1-AC05-DE6F10A08FDC}" type="datetimeFigureOut">
              <a:rPr lang="en-GB" smtClean="0"/>
              <a:t>12/09/2020</a:t>
            </a:fld>
            <a:endParaRPr lang="en-GB"/>
          </a:p>
        </p:txBody>
      </p:sp>
      <p:sp>
        <p:nvSpPr>
          <p:cNvPr id="4" name="Footer Placeholder 3">
            <a:extLst>
              <a:ext uri="{FF2B5EF4-FFF2-40B4-BE49-F238E27FC236}">
                <a16:creationId xmlns:a16="http://schemas.microsoft.com/office/drawing/2014/main" id="{E7569980-7725-4D22-89A2-95C940C9A4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D1F356-4E13-497D-9FAB-9BB5CD0AA3B3}"/>
              </a:ext>
            </a:extLst>
          </p:cNvPr>
          <p:cNvSpPr>
            <a:spLocks noGrp="1"/>
          </p:cNvSpPr>
          <p:nvPr>
            <p:ph type="sldNum" sz="quarter" idx="12"/>
          </p:nvPr>
        </p:nvSpPr>
        <p:spPr/>
        <p:txBody>
          <a:bodyPr/>
          <a:lstStyle/>
          <a:p>
            <a:fld id="{ECE2DA34-5296-46C8-BC16-F8793F6176E2}" type="slidenum">
              <a:rPr lang="en-GB" smtClean="0"/>
              <a:t>‹#›</a:t>
            </a:fld>
            <a:endParaRPr lang="en-GB"/>
          </a:p>
        </p:txBody>
      </p:sp>
    </p:spTree>
    <p:extLst>
      <p:ext uri="{BB962C8B-B14F-4D97-AF65-F5344CB8AC3E}">
        <p14:creationId xmlns:p14="http://schemas.microsoft.com/office/powerpoint/2010/main" val="243477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FE0AF-03EA-4691-BC55-B37A5BA1AD34}"/>
              </a:ext>
            </a:extLst>
          </p:cNvPr>
          <p:cNvSpPr>
            <a:spLocks noGrp="1"/>
          </p:cNvSpPr>
          <p:nvPr>
            <p:ph type="dt" sz="half" idx="10"/>
          </p:nvPr>
        </p:nvSpPr>
        <p:spPr/>
        <p:txBody>
          <a:bodyPr/>
          <a:lstStyle/>
          <a:p>
            <a:fld id="{1C222918-1A70-49F1-AC05-DE6F10A08FDC}" type="datetimeFigureOut">
              <a:rPr lang="en-GB" smtClean="0"/>
              <a:t>12/09/2020</a:t>
            </a:fld>
            <a:endParaRPr lang="en-GB"/>
          </a:p>
        </p:txBody>
      </p:sp>
      <p:sp>
        <p:nvSpPr>
          <p:cNvPr id="3" name="Footer Placeholder 2">
            <a:extLst>
              <a:ext uri="{FF2B5EF4-FFF2-40B4-BE49-F238E27FC236}">
                <a16:creationId xmlns:a16="http://schemas.microsoft.com/office/drawing/2014/main" id="{D2BEA546-0999-448E-B7BE-C7687176DD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3F72A8-B597-4BA1-8BCA-03C55B08E1BA}"/>
              </a:ext>
            </a:extLst>
          </p:cNvPr>
          <p:cNvSpPr>
            <a:spLocks noGrp="1"/>
          </p:cNvSpPr>
          <p:nvPr>
            <p:ph type="sldNum" sz="quarter" idx="12"/>
          </p:nvPr>
        </p:nvSpPr>
        <p:spPr/>
        <p:txBody>
          <a:bodyPr/>
          <a:lstStyle/>
          <a:p>
            <a:fld id="{ECE2DA34-5296-46C8-BC16-F8793F6176E2}" type="slidenum">
              <a:rPr lang="en-GB" smtClean="0"/>
              <a:t>‹#›</a:t>
            </a:fld>
            <a:endParaRPr lang="en-GB"/>
          </a:p>
        </p:txBody>
      </p:sp>
    </p:spTree>
    <p:extLst>
      <p:ext uri="{BB962C8B-B14F-4D97-AF65-F5344CB8AC3E}">
        <p14:creationId xmlns:p14="http://schemas.microsoft.com/office/powerpoint/2010/main" val="317008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DFE1-C002-4241-8B02-E86AE6F78B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3F3DB3-F97E-4266-B4FA-3FDD2D0809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6B9D72-53C4-452B-84AC-2E1EE179F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420EB7-13F9-4850-8F81-B94AFDE2591D}"/>
              </a:ext>
            </a:extLst>
          </p:cNvPr>
          <p:cNvSpPr>
            <a:spLocks noGrp="1"/>
          </p:cNvSpPr>
          <p:nvPr>
            <p:ph type="dt" sz="half" idx="10"/>
          </p:nvPr>
        </p:nvSpPr>
        <p:spPr/>
        <p:txBody>
          <a:bodyPr/>
          <a:lstStyle/>
          <a:p>
            <a:fld id="{1C222918-1A70-49F1-AC05-DE6F10A08FDC}" type="datetimeFigureOut">
              <a:rPr lang="en-GB" smtClean="0"/>
              <a:t>12/09/2020</a:t>
            </a:fld>
            <a:endParaRPr lang="en-GB"/>
          </a:p>
        </p:txBody>
      </p:sp>
      <p:sp>
        <p:nvSpPr>
          <p:cNvPr id="6" name="Footer Placeholder 5">
            <a:extLst>
              <a:ext uri="{FF2B5EF4-FFF2-40B4-BE49-F238E27FC236}">
                <a16:creationId xmlns:a16="http://schemas.microsoft.com/office/drawing/2014/main" id="{1B430839-AC0B-49BC-A9E7-C8EF926B03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BBD59D-B2A1-4259-96C7-3CAE459665F6}"/>
              </a:ext>
            </a:extLst>
          </p:cNvPr>
          <p:cNvSpPr>
            <a:spLocks noGrp="1"/>
          </p:cNvSpPr>
          <p:nvPr>
            <p:ph type="sldNum" sz="quarter" idx="12"/>
          </p:nvPr>
        </p:nvSpPr>
        <p:spPr/>
        <p:txBody>
          <a:bodyPr/>
          <a:lstStyle/>
          <a:p>
            <a:fld id="{ECE2DA34-5296-46C8-BC16-F8793F6176E2}" type="slidenum">
              <a:rPr lang="en-GB" smtClean="0"/>
              <a:t>‹#›</a:t>
            </a:fld>
            <a:endParaRPr lang="en-GB"/>
          </a:p>
        </p:txBody>
      </p:sp>
    </p:spTree>
    <p:extLst>
      <p:ext uri="{BB962C8B-B14F-4D97-AF65-F5344CB8AC3E}">
        <p14:creationId xmlns:p14="http://schemas.microsoft.com/office/powerpoint/2010/main" val="393534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70B5-D197-4E2C-82DD-B80681431A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18B1AB-8559-48EF-AF1A-F6E901915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B82CED-6331-441F-9E5E-F2322B2DF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C1C7C-BDA0-4A81-B4CA-287CF003881F}"/>
              </a:ext>
            </a:extLst>
          </p:cNvPr>
          <p:cNvSpPr>
            <a:spLocks noGrp="1"/>
          </p:cNvSpPr>
          <p:nvPr>
            <p:ph type="dt" sz="half" idx="10"/>
          </p:nvPr>
        </p:nvSpPr>
        <p:spPr/>
        <p:txBody>
          <a:bodyPr/>
          <a:lstStyle/>
          <a:p>
            <a:fld id="{1C222918-1A70-49F1-AC05-DE6F10A08FDC}" type="datetimeFigureOut">
              <a:rPr lang="en-GB" smtClean="0"/>
              <a:t>12/09/2020</a:t>
            </a:fld>
            <a:endParaRPr lang="en-GB"/>
          </a:p>
        </p:txBody>
      </p:sp>
      <p:sp>
        <p:nvSpPr>
          <p:cNvPr id="6" name="Footer Placeholder 5">
            <a:extLst>
              <a:ext uri="{FF2B5EF4-FFF2-40B4-BE49-F238E27FC236}">
                <a16:creationId xmlns:a16="http://schemas.microsoft.com/office/drawing/2014/main" id="{5AC2C15D-6962-4303-AB6F-642E655903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C74448-9241-4EDD-BED7-EA33BD5F7F58}"/>
              </a:ext>
            </a:extLst>
          </p:cNvPr>
          <p:cNvSpPr>
            <a:spLocks noGrp="1"/>
          </p:cNvSpPr>
          <p:nvPr>
            <p:ph type="sldNum" sz="quarter" idx="12"/>
          </p:nvPr>
        </p:nvSpPr>
        <p:spPr/>
        <p:txBody>
          <a:bodyPr/>
          <a:lstStyle/>
          <a:p>
            <a:fld id="{ECE2DA34-5296-46C8-BC16-F8793F6176E2}" type="slidenum">
              <a:rPr lang="en-GB" smtClean="0"/>
              <a:t>‹#›</a:t>
            </a:fld>
            <a:endParaRPr lang="en-GB"/>
          </a:p>
        </p:txBody>
      </p:sp>
    </p:spTree>
    <p:extLst>
      <p:ext uri="{BB962C8B-B14F-4D97-AF65-F5344CB8AC3E}">
        <p14:creationId xmlns:p14="http://schemas.microsoft.com/office/powerpoint/2010/main" val="422923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DB1FB7-ABA0-4680-885B-EF6AE9042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90CBC7-2FE5-4C58-AD29-4B9C38B41E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30B657-EC6F-436F-AE6E-397584E28B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22918-1A70-49F1-AC05-DE6F10A08FDC}" type="datetimeFigureOut">
              <a:rPr lang="en-GB" smtClean="0"/>
              <a:t>12/09/2020</a:t>
            </a:fld>
            <a:endParaRPr lang="en-GB"/>
          </a:p>
        </p:txBody>
      </p:sp>
      <p:sp>
        <p:nvSpPr>
          <p:cNvPr id="5" name="Footer Placeholder 4">
            <a:extLst>
              <a:ext uri="{FF2B5EF4-FFF2-40B4-BE49-F238E27FC236}">
                <a16:creationId xmlns:a16="http://schemas.microsoft.com/office/drawing/2014/main" id="{DD720C30-8A28-416A-BD9E-9E6E1BB7C3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B6050A-F24C-444C-A138-E32886B09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2DA34-5296-46C8-BC16-F8793F6176E2}" type="slidenum">
              <a:rPr lang="en-GB" smtClean="0"/>
              <a:t>‹#›</a:t>
            </a:fld>
            <a:endParaRPr lang="en-GB"/>
          </a:p>
        </p:txBody>
      </p:sp>
    </p:spTree>
    <p:extLst>
      <p:ext uri="{BB962C8B-B14F-4D97-AF65-F5344CB8AC3E}">
        <p14:creationId xmlns:p14="http://schemas.microsoft.com/office/powerpoint/2010/main" val="185450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mailto:meena@twnetwork.org"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hyperlink" Target="mailto:yokeling@twnetwork.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30125909-2F96-440C-AA59-4A225C6E5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B80D6-5307-4A74-B0DE-0B37414E4AE0}"/>
              </a:ext>
            </a:extLst>
          </p:cNvPr>
          <p:cNvSpPr>
            <a:spLocks noGrp="1"/>
          </p:cNvSpPr>
          <p:nvPr>
            <p:ph type="ctrTitle"/>
          </p:nvPr>
        </p:nvSpPr>
        <p:spPr>
          <a:xfrm>
            <a:off x="1066800" y="1727200"/>
            <a:ext cx="10402821" cy="3084945"/>
          </a:xfrm>
          <a:noFill/>
        </p:spPr>
        <p:txBody>
          <a:bodyPr vert="horz" lIns="91440" tIns="45720" rIns="91440" bIns="45720" rtlCol="0">
            <a:normAutofit fontScale="90000"/>
          </a:bodyPr>
          <a:lstStyle/>
          <a:p>
            <a:pPr algn="l"/>
            <a:r>
              <a:rPr lang="en-US" dirty="0">
                <a:latin typeface="Arial Black" panose="020B0A04020102020204" pitchFamily="34" charset="0"/>
              </a:rPr>
              <a:t>Net Zero, Nature-based solutions – for Nature and Humanity or for Capital? </a:t>
            </a:r>
          </a:p>
        </p:txBody>
      </p:sp>
      <p:sp>
        <p:nvSpPr>
          <p:cNvPr id="3" name="Subtitle 2">
            <a:extLst>
              <a:ext uri="{FF2B5EF4-FFF2-40B4-BE49-F238E27FC236}">
                <a16:creationId xmlns:a16="http://schemas.microsoft.com/office/drawing/2014/main" id="{62964862-3A71-4A5D-815C-D4EE4F3F9045}"/>
              </a:ext>
            </a:extLst>
          </p:cNvPr>
          <p:cNvSpPr>
            <a:spLocks noGrp="1"/>
          </p:cNvSpPr>
          <p:nvPr>
            <p:ph type="subTitle" idx="1"/>
          </p:nvPr>
        </p:nvSpPr>
        <p:spPr>
          <a:xfrm>
            <a:off x="1155700" y="4216401"/>
            <a:ext cx="10313921" cy="1670252"/>
          </a:xfrm>
        </p:spPr>
        <p:txBody>
          <a:bodyPr vert="horz" lIns="91440" tIns="45720" rIns="91440" bIns="45720" rtlCol="0">
            <a:normAutofit/>
          </a:bodyPr>
          <a:lstStyle/>
          <a:p>
            <a:pPr algn="l"/>
            <a:endParaRPr lang="en-US" dirty="0">
              <a:latin typeface="Garamond" panose="02020404030301010803" pitchFamily="18" charset="0"/>
            </a:endParaRPr>
          </a:p>
          <a:p>
            <a:pPr algn="l"/>
            <a:endParaRPr lang="en-US" dirty="0">
              <a:latin typeface="Garamond" panose="02020404030301010803" pitchFamily="18" charset="0"/>
            </a:endParaRPr>
          </a:p>
          <a:p>
            <a:pPr algn="l"/>
            <a:endParaRPr lang="en-US" dirty="0">
              <a:latin typeface="Garamond" panose="02020404030301010803" pitchFamily="18" charset="0"/>
            </a:endParaRPr>
          </a:p>
          <a:p>
            <a:pPr algn="l"/>
            <a:endParaRPr lang="en-US" dirty="0">
              <a:latin typeface="Garamond" panose="02020404030301010803" pitchFamily="18" charset="0"/>
            </a:endParaRPr>
          </a:p>
        </p:txBody>
      </p:sp>
      <p:sp>
        <p:nvSpPr>
          <p:cNvPr id="27" name="Rectangle 23">
            <a:extLst>
              <a:ext uri="{FF2B5EF4-FFF2-40B4-BE49-F238E27FC236}">
                <a16:creationId xmlns:a16="http://schemas.microsoft.com/office/drawing/2014/main" id="{16D99491-70BE-4B1A-B91F-A5A23F3AC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ogo&#10;&#10;Description automatically generated">
            <a:extLst>
              <a:ext uri="{FF2B5EF4-FFF2-40B4-BE49-F238E27FC236}">
                <a16:creationId xmlns:a16="http://schemas.microsoft.com/office/drawing/2014/main" id="{EF2A3FB6-B6C3-4940-A7A5-C1B2AA419D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31300" y="485922"/>
            <a:ext cx="2416045" cy="942257"/>
          </a:xfrm>
          <a:prstGeom prst="rect">
            <a:avLst/>
          </a:prstGeom>
          <a:effectLst>
            <a:outerShdw blurRad="406400" dist="317500" dir="5400000" sx="89000" sy="89000" rotWithShape="0">
              <a:prstClr val="black">
                <a:alpha val="15000"/>
              </a:prstClr>
            </a:outerShdw>
          </a:effectLst>
        </p:spPr>
      </p:pic>
      <p:sp>
        <p:nvSpPr>
          <p:cNvPr id="6" name="TextBox 5">
            <a:extLst>
              <a:ext uri="{FF2B5EF4-FFF2-40B4-BE49-F238E27FC236}">
                <a16:creationId xmlns:a16="http://schemas.microsoft.com/office/drawing/2014/main" id="{56CDAE12-AF53-49F8-9166-A6818AE31BB3}"/>
              </a:ext>
            </a:extLst>
          </p:cNvPr>
          <p:cNvSpPr txBox="1"/>
          <p:nvPr/>
        </p:nvSpPr>
        <p:spPr>
          <a:xfrm>
            <a:off x="8765003" y="6002994"/>
            <a:ext cx="3426691" cy="369332"/>
          </a:xfrm>
          <a:prstGeom prst="rect">
            <a:avLst/>
          </a:prstGeom>
          <a:noFill/>
        </p:spPr>
        <p:txBody>
          <a:bodyPr wrap="square" rtlCol="0">
            <a:spAutoFit/>
          </a:bodyPr>
          <a:lstStyle/>
          <a:p>
            <a:pPr algn="ctr">
              <a:spcAft>
                <a:spcPts val="600"/>
              </a:spcAft>
            </a:pPr>
            <a:r>
              <a:rPr lang="en-GB" b="1" dirty="0">
                <a:solidFill>
                  <a:schemeClr val="bg1">
                    <a:lumMod val="50000"/>
                  </a:schemeClr>
                </a:solidFill>
                <a:latin typeface="Arial Black" panose="020B0A04020102020204" pitchFamily="34" charset="0"/>
              </a:rPr>
              <a:t>www.twn.my</a:t>
            </a:r>
          </a:p>
        </p:txBody>
      </p:sp>
    </p:spTree>
    <p:extLst>
      <p:ext uri="{BB962C8B-B14F-4D97-AF65-F5344CB8AC3E}">
        <p14:creationId xmlns:p14="http://schemas.microsoft.com/office/powerpoint/2010/main" val="280928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3">
            <a:extLst>
              <a:ext uri="{FF2B5EF4-FFF2-40B4-BE49-F238E27FC236}">
                <a16:creationId xmlns:a16="http://schemas.microsoft.com/office/drawing/2014/main" id="{AC27518B-5597-4136-94E5-8D83A8289FED}"/>
              </a:ext>
            </a:extLst>
          </p:cNvPr>
          <p:cNvSpPr>
            <a:spLocks noGrp="1"/>
          </p:cNvSpPr>
          <p:nvPr>
            <p:ph type="title"/>
          </p:nvPr>
        </p:nvSpPr>
        <p:spPr>
          <a:xfrm>
            <a:off x="4965431" y="828957"/>
            <a:ext cx="6586491" cy="1126422"/>
          </a:xfrm>
        </p:spPr>
        <p:txBody>
          <a:bodyPr vert="horz" lIns="91440" tIns="45720" rIns="91440" bIns="45720" rtlCol="0" anchor="b">
            <a:noAutofit/>
          </a:bodyPr>
          <a:lstStyle/>
          <a:p>
            <a:r>
              <a:rPr lang="en-US" sz="3200" b="1" i="1" dirty="0" err="1">
                <a:latin typeface="Arial Black" panose="020B0A04020102020204" pitchFamily="34" charset="0"/>
              </a:rPr>
              <a:t>NbS</a:t>
            </a:r>
            <a:r>
              <a:rPr lang="en-US" sz="3200" b="1" i="1" dirty="0">
                <a:latin typeface="Arial Black" panose="020B0A04020102020204" pitchFamily="34" charset="0"/>
              </a:rPr>
              <a:t> in the UN –  </a:t>
            </a:r>
            <a:br>
              <a:rPr lang="en-US" sz="3200" b="1" dirty="0">
                <a:latin typeface="Arial Black" panose="020B0A04020102020204" pitchFamily="34" charset="0"/>
              </a:rPr>
            </a:br>
            <a:r>
              <a:rPr lang="en-US" sz="3200" dirty="0">
                <a:latin typeface="Arial Black" panose="020B0A04020102020204" pitchFamily="34" charset="0"/>
              </a:rPr>
              <a:t>UN Summit on Biodiversity 30 Sept 2020</a:t>
            </a:r>
          </a:p>
        </p:txBody>
      </p:sp>
      <p:sp>
        <p:nvSpPr>
          <p:cNvPr id="8" name="Content Placeholder 8">
            <a:extLst>
              <a:ext uri="{FF2B5EF4-FFF2-40B4-BE49-F238E27FC236}">
                <a16:creationId xmlns:a16="http://schemas.microsoft.com/office/drawing/2014/main" id="{09A0AB94-C0B2-4400-A03F-A730FB527AFF}"/>
              </a:ext>
            </a:extLst>
          </p:cNvPr>
          <p:cNvSpPr txBox="1">
            <a:spLocks/>
          </p:cNvSpPr>
          <p:nvPr/>
        </p:nvSpPr>
        <p:spPr>
          <a:xfrm>
            <a:off x="4482790" y="2115117"/>
            <a:ext cx="7515922" cy="474288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dirty="0"/>
              <a:t>Convened by the President of the UN General Assembly</a:t>
            </a:r>
          </a:p>
          <a:p>
            <a:pPr>
              <a:lnSpc>
                <a:spcPct val="120000"/>
              </a:lnSpc>
            </a:pPr>
            <a:r>
              <a:rPr lang="en-US" sz="2400" dirty="0"/>
              <a:t>One of the issues to be discussed is that </a:t>
            </a:r>
            <a:r>
              <a:rPr lang="en-US" sz="2400" i="1" dirty="0"/>
              <a:t>“</a:t>
            </a:r>
            <a:r>
              <a:rPr lang="en-US" sz="2400" i="1" dirty="0">
                <a:solidFill>
                  <a:srgbClr val="FF0000"/>
                </a:solidFill>
              </a:rPr>
              <a:t>restoration of biodiversity and implementation of Nature-based Solutions will be essential to meet the SDGs</a:t>
            </a:r>
            <a:r>
              <a:rPr lang="en-US" sz="2400" i="1" dirty="0"/>
              <a:t>.”</a:t>
            </a:r>
            <a:r>
              <a:rPr lang="en-US" sz="2400" dirty="0"/>
              <a:t> </a:t>
            </a:r>
          </a:p>
          <a:p>
            <a:pPr>
              <a:lnSpc>
                <a:spcPct val="120000"/>
              </a:lnSpc>
            </a:pPr>
            <a:r>
              <a:rPr lang="en-US" sz="2400" i="1" dirty="0"/>
              <a:t>“</a:t>
            </a:r>
            <a:r>
              <a:rPr lang="en-US" sz="2400" i="1" dirty="0" err="1"/>
              <a:t>NbS</a:t>
            </a:r>
            <a:r>
              <a:rPr lang="en-US" sz="2400" i="1" dirty="0"/>
              <a:t> can contribute to climate mitigation and adaptation, food and water security, and to protection from flooding and other extreme events”  </a:t>
            </a:r>
          </a:p>
          <a:p>
            <a:pPr>
              <a:lnSpc>
                <a:spcPct val="120000"/>
              </a:lnSpc>
            </a:pPr>
            <a:r>
              <a:rPr lang="en-US" sz="2400" i="1" dirty="0"/>
              <a:t>“</a:t>
            </a:r>
            <a:r>
              <a:rPr lang="en-US" sz="2400" i="1" dirty="0" err="1"/>
              <a:t>NbS</a:t>
            </a:r>
            <a:r>
              <a:rPr lang="en-US" sz="2400" i="1" dirty="0"/>
              <a:t> can provide approximately one third of the solutions needed to achieve the climate mitigation targets of the Paris Agreement.”</a:t>
            </a:r>
            <a:r>
              <a:rPr lang="en-US" sz="2400" dirty="0"/>
              <a:t> </a:t>
            </a:r>
          </a:p>
          <a:p>
            <a:pPr>
              <a:lnSpc>
                <a:spcPct val="120000"/>
              </a:lnSpc>
            </a:pPr>
            <a:r>
              <a:rPr lang="en-US" sz="2400" dirty="0"/>
              <a:t>The documents stress economic value: </a:t>
            </a:r>
            <a:r>
              <a:rPr lang="en-US" sz="2400" i="1" dirty="0"/>
              <a:t>“</a:t>
            </a:r>
            <a:r>
              <a:rPr lang="en-US" sz="2400" i="1" dirty="0" err="1">
                <a:solidFill>
                  <a:srgbClr val="FF0000"/>
                </a:solidFill>
              </a:rPr>
              <a:t>NbS</a:t>
            </a:r>
            <a:r>
              <a:rPr lang="en-US" sz="2400" i="1" dirty="0">
                <a:solidFill>
                  <a:srgbClr val="FF0000"/>
                </a:solidFill>
              </a:rPr>
              <a:t> provide a proven vehicle for harnessing financial support for biodiversity</a:t>
            </a:r>
            <a:r>
              <a:rPr lang="en-US" sz="2400" i="1" dirty="0"/>
              <a:t>.” </a:t>
            </a:r>
          </a:p>
          <a:p>
            <a:pPr marL="0" indent="0">
              <a:lnSpc>
                <a:spcPct val="120000"/>
              </a:lnSpc>
              <a:buNone/>
            </a:pPr>
            <a:endParaRPr lang="en-US" sz="1800" dirty="0"/>
          </a:p>
        </p:txBody>
      </p:sp>
      <p:pic>
        <p:nvPicPr>
          <p:cNvPr id="2050" name="Picture 2" descr="Home | Convention on Biological Diversity">
            <a:extLst>
              <a:ext uri="{FF2B5EF4-FFF2-40B4-BE49-F238E27FC236}">
                <a16:creationId xmlns:a16="http://schemas.microsoft.com/office/drawing/2014/main" id="{CF0D7F32-2E3E-4907-B395-C784EC451E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094" r="13972"/>
          <a:stretch/>
        </p:blipFill>
        <p:spPr bwMode="auto">
          <a:xfrm>
            <a:off x="20" y="301090"/>
            <a:ext cx="4237443" cy="5965891"/>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5C958"/>
            </a:solidFill>
          </a:ln>
        </p:spPr>
        <p:style>
          <a:lnRef idx="1">
            <a:schemeClr val="accent1"/>
          </a:lnRef>
          <a:fillRef idx="0">
            <a:schemeClr val="accent1"/>
          </a:fillRef>
          <a:effectRef idx="0">
            <a:schemeClr val="accent1"/>
          </a:effectRef>
          <a:fontRef idx="minor">
            <a:schemeClr val="tx1"/>
          </a:fontRef>
        </p:style>
      </p:cxnSp>
      <p:sp>
        <p:nvSpPr>
          <p:cNvPr id="21" name="Slide Number Placeholder 6">
            <a:extLst>
              <a:ext uri="{FF2B5EF4-FFF2-40B4-BE49-F238E27FC236}">
                <a16:creationId xmlns:a16="http://schemas.microsoft.com/office/drawing/2014/main" id="{75683D76-95DF-4D9C-8425-7568A379883A}"/>
              </a:ext>
            </a:extLst>
          </p:cNvPr>
          <p:cNvSpPr>
            <a:spLocks noGrp="1"/>
          </p:cNvSpPr>
          <p:nvPr>
            <p:ph type="sldNum" sz="quarter" idx="12"/>
          </p:nvPr>
        </p:nvSpPr>
        <p:spPr>
          <a:xfrm>
            <a:off x="10167042" y="6356350"/>
            <a:ext cx="1186758" cy="365125"/>
          </a:xfrm>
          <a:prstGeom prst="ellipse">
            <a:avLst/>
          </a:prstGeom>
        </p:spPr>
        <p:txBody>
          <a:bodyPr vert="horz" lIns="91440" tIns="45720" rIns="91440" bIns="45720" rtlCol="0" anchor="ctr">
            <a:normAutofit/>
          </a:bodyPr>
          <a:lstStyle/>
          <a:p>
            <a:pPr>
              <a:lnSpc>
                <a:spcPct val="90000"/>
              </a:lnSpc>
              <a:spcAft>
                <a:spcPts val="600"/>
              </a:spcAft>
              <a:defRPr/>
            </a:pPr>
            <a:fld id="{ECE2DA34-5296-46C8-BC16-F8793F6176E2}" type="slidenum">
              <a:rPr lang="en-US" smtClean="0">
                <a:solidFill>
                  <a:prstClr val="black">
                    <a:tint val="75000"/>
                  </a:prstClr>
                </a:solidFill>
                <a:latin typeface="Calibri" panose="020F0502020204030204"/>
              </a:rPr>
              <a:pPr>
                <a:lnSpc>
                  <a:spcPct val="90000"/>
                </a:lnSpc>
                <a:spcAft>
                  <a:spcPts val="600"/>
                </a:spcAft>
                <a:defRPr/>
              </a:pPr>
              <a:t>10</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270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C8AE-294D-417C-A442-78E499E98591}"/>
              </a:ext>
            </a:extLst>
          </p:cNvPr>
          <p:cNvSpPr>
            <a:spLocks noGrp="1"/>
          </p:cNvSpPr>
          <p:nvPr>
            <p:ph type="title"/>
          </p:nvPr>
        </p:nvSpPr>
        <p:spPr>
          <a:xfrm>
            <a:off x="626533" y="641086"/>
            <a:ext cx="6468533" cy="1597025"/>
          </a:xfrm>
          <a:solidFill>
            <a:schemeClr val="accent6">
              <a:lumMod val="40000"/>
              <a:lumOff val="60000"/>
            </a:schemeClr>
          </a:solidFill>
        </p:spPr>
        <p:txBody>
          <a:bodyPr>
            <a:noAutofit/>
          </a:bodyPr>
          <a:lstStyle/>
          <a:p>
            <a:r>
              <a:rPr lang="en-US" sz="3200" b="1" dirty="0">
                <a:latin typeface="Arial Black" panose="020B0A04020102020204" pitchFamily="34" charset="0"/>
              </a:rPr>
              <a:t>UN Convention on Biological Diversity, COP15</a:t>
            </a:r>
            <a:br>
              <a:rPr lang="en-US" sz="3200" b="1" dirty="0">
                <a:latin typeface="Arial Black" panose="020B0A04020102020204" pitchFamily="34" charset="0"/>
              </a:rPr>
            </a:br>
            <a:r>
              <a:rPr lang="en-US" sz="2800" b="1" i="1" dirty="0">
                <a:latin typeface="Arial Black" panose="020B0A04020102020204" pitchFamily="34" charset="0"/>
              </a:rPr>
              <a:t>(October 2021?) </a:t>
            </a:r>
            <a:r>
              <a:rPr lang="en-GB" sz="2800" i="1" dirty="0">
                <a:solidFill>
                  <a:schemeClr val="tx2">
                    <a:lumMod val="50000"/>
                  </a:schemeClr>
                </a:solidFill>
                <a:latin typeface="Arial Black" panose="020B0A04020102020204" pitchFamily="34" charset="0"/>
              </a:rPr>
              <a:t> </a:t>
            </a:r>
          </a:p>
        </p:txBody>
      </p:sp>
      <p:sp>
        <p:nvSpPr>
          <p:cNvPr id="4" name="Content Placeholder 3"/>
          <p:cNvSpPr>
            <a:spLocks noGrp="1"/>
          </p:cNvSpPr>
          <p:nvPr>
            <p:ph sz="half" idx="1"/>
          </p:nvPr>
        </p:nvSpPr>
        <p:spPr>
          <a:xfrm>
            <a:off x="838200" y="2548467"/>
            <a:ext cx="10651067" cy="3993620"/>
          </a:xfrm>
        </p:spPr>
        <p:txBody>
          <a:bodyPr>
            <a:normAutofit/>
          </a:bodyPr>
          <a:lstStyle/>
          <a:p>
            <a:pPr marL="0" indent="0">
              <a:lnSpc>
                <a:spcPct val="120000"/>
              </a:lnSpc>
              <a:buNone/>
            </a:pPr>
            <a:r>
              <a:rPr lang="en-US" sz="2400" dirty="0"/>
              <a:t>In the 2030 and 2050 goals of the zero-order draft of the post-2020 global biodiversity framework, climate-focused </a:t>
            </a:r>
            <a:r>
              <a:rPr lang="en-US" sz="2400" dirty="0" err="1"/>
              <a:t>NbS</a:t>
            </a:r>
            <a:r>
              <a:rPr lang="en-US" sz="2400" dirty="0"/>
              <a:t> language was included: </a:t>
            </a:r>
            <a:r>
              <a:rPr lang="en-US" sz="2400" i="1" dirty="0"/>
              <a:t>“… at least [30%] of efforts to achieve the targets of the Paris Agreement in 2030 and 2050’”</a:t>
            </a:r>
          </a:p>
          <a:p>
            <a:pPr marL="0" indent="0">
              <a:lnSpc>
                <a:spcPct val="120000"/>
              </a:lnSpc>
              <a:buNone/>
            </a:pPr>
            <a:r>
              <a:rPr lang="en-US" sz="2400" dirty="0"/>
              <a:t>Target 7 reads:</a:t>
            </a:r>
            <a:endParaRPr lang="en-MY" sz="2400" dirty="0"/>
          </a:p>
          <a:p>
            <a:pPr marL="0" indent="0">
              <a:lnSpc>
                <a:spcPct val="120000"/>
              </a:lnSpc>
              <a:buNone/>
            </a:pPr>
            <a:r>
              <a:rPr lang="en-US" sz="2400" i="1" dirty="0"/>
              <a:t>“By 2030, increase contributions to climate change mitigation, adaptation, and disaster risks reduction from nature-based solutions and ecosystems based approached (sic) ensuring resilience and </a:t>
            </a:r>
            <a:r>
              <a:rPr lang="en-US" sz="2400" i="1" dirty="0" err="1"/>
              <a:t>minimising</a:t>
            </a:r>
            <a:r>
              <a:rPr lang="en-US" sz="2400" i="1" dirty="0"/>
              <a:t> any negative impacts on biodiversity.”</a:t>
            </a:r>
            <a:endParaRPr lang="en-MY" sz="2400" dirty="0"/>
          </a:p>
          <a:p>
            <a:pPr marL="0" indent="0" algn="just">
              <a:lnSpc>
                <a:spcPct val="120000"/>
              </a:lnSpc>
              <a:buNone/>
            </a:pPr>
            <a:endParaRPr lang="en-MY" sz="2400" dirty="0"/>
          </a:p>
        </p:txBody>
      </p:sp>
      <p:sp>
        <p:nvSpPr>
          <p:cNvPr id="7" name="Slide Number Placeholder 6">
            <a:extLst>
              <a:ext uri="{FF2B5EF4-FFF2-40B4-BE49-F238E27FC236}">
                <a16:creationId xmlns:a16="http://schemas.microsoft.com/office/drawing/2014/main" id="{54B3639A-3DD2-421A-B515-2AEA3A5C2D3C}"/>
              </a:ext>
            </a:extLst>
          </p:cNvPr>
          <p:cNvSpPr>
            <a:spLocks noGrp="1"/>
          </p:cNvSpPr>
          <p:nvPr>
            <p:ph type="sldNum" sz="quarter" idx="12"/>
          </p:nvPr>
        </p:nvSpPr>
        <p:spPr/>
        <p:txBody>
          <a:bodyPr/>
          <a:lstStyle/>
          <a:p>
            <a:fld id="{ECE2DA34-5296-46C8-BC16-F8793F6176E2}" type="slidenum">
              <a:rPr lang="en-GB" smtClean="0"/>
              <a:t>11</a:t>
            </a:fld>
            <a:endParaRPr lang="en-GB"/>
          </a:p>
        </p:txBody>
      </p:sp>
      <p:pic>
        <p:nvPicPr>
          <p:cNvPr id="1026" name="Picture 2" descr="Convention on Biological Diversity - Wikipedia">
            <a:extLst>
              <a:ext uri="{FF2B5EF4-FFF2-40B4-BE49-F238E27FC236}">
                <a16:creationId xmlns:a16="http://schemas.microsoft.com/office/drawing/2014/main" id="{C6D0350D-837D-4252-80D4-B043A8F57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906" y="219375"/>
            <a:ext cx="5118411" cy="201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499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A2549A-A56A-6145-8089-71ED3321B91F}"/>
              </a:ext>
            </a:extLst>
          </p:cNvPr>
          <p:cNvSpPr>
            <a:spLocks noGrp="1"/>
          </p:cNvSpPr>
          <p:nvPr>
            <p:ph type="title"/>
          </p:nvPr>
        </p:nvSpPr>
        <p:spPr>
          <a:solidFill>
            <a:schemeClr val="accent6">
              <a:lumMod val="60000"/>
              <a:lumOff val="40000"/>
            </a:schemeClr>
          </a:solidFill>
        </p:spPr>
        <p:txBody>
          <a:bodyPr>
            <a:normAutofit/>
          </a:bodyPr>
          <a:lstStyle/>
          <a:p>
            <a:r>
              <a:rPr lang="en-US" sz="3200" b="1" dirty="0">
                <a:latin typeface="Arial" panose="020B0604020202020204" pitchFamily="34" charset="0"/>
                <a:cs typeface="Arial" panose="020B0604020202020204" pitchFamily="34" charset="0"/>
              </a:rPr>
              <a:t>CBD expert panel on biodiversity financing</a:t>
            </a:r>
            <a:endParaRPr lang="en-CN" sz="3200" b="1"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07276E43-2D37-5A4A-AEC7-53462878C1E9}"/>
              </a:ext>
            </a:extLst>
          </p:cNvPr>
          <p:cNvSpPr>
            <a:spLocks noGrp="1"/>
          </p:cNvSpPr>
          <p:nvPr>
            <p:ph sz="half" idx="1"/>
          </p:nvPr>
        </p:nvSpPr>
        <p:spPr>
          <a:solidFill>
            <a:schemeClr val="accent2">
              <a:lumMod val="60000"/>
              <a:lumOff val="40000"/>
            </a:schemeClr>
          </a:solidFill>
        </p:spPr>
        <p:txBody>
          <a:bodyPr>
            <a:normAutofit/>
          </a:bodyPr>
          <a:lstStyle/>
          <a:p>
            <a:pPr marL="0" indent="0">
              <a:buNone/>
            </a:pPr>
            <a:r>
              <a:rPr lang="en-US" sz="2400" dirty="0"/>
              <a:t>“Government, civil society, and development banks should help to create opportunities for investment in conservation, restoration, and sustainable use of biodiversity in order to develop a pipeline of sound business opportunities with good risk-return profiles, as well as opportunities for impact investing for biodiversity.”</a:t>
            </a:r>
          </a:p>
          <a:p>
            <a:pPr marL="0" indent="0">
              <a:buNone/>
            </a:pPr>
            <a:endParaRPr lang="en-US" sz="2400" dirty="0"/>
          </a:p>
          <a:p>
            <a:pPr marL="0" indent="0">
              <a:buNone/>
            </a:pPr>
            <a:r>
              <a:rPr lang="en-US" sz="2000" i="1" dirty="0"/>
              <a:t>Payment for ecosystem services; biodiversity offsets; nature-based solutions …</a:t>
            </a:r>
            <a:endParaRPr lang="en-CN" sz="2000" i="1" dirty="0"/>
          </a:p>
        </p:txBody>
      </p:sp>
      <p:sp>
        <p:nvSpPr>
          <p:cNvPr id="9" name="Content Placeholder 8">
            <a:extLst>
              <a:ext uri="{FF2B5EF4-FFF2-40B4-BE49-F238E27FC236}">
                <a16:creationId xmlns:a16="http://schemas.microsoft.com/office/drawing/2014/main" id="{1A34BE15-1B4C-EC4A-B4E1-A96B8D245631}"/>
              </a:ext>
            </a:extLst>
          </p:cNvPr>
          <p:cNvSpPr>
            <a:spLocks noGrp="1"/>
          </p:cNvSpPr>
          <p:nvPr>
            <p:ph sz="half" idx="2"/>
          </p:nvPr>
        </p:nvSpPr>
        <p:spPr>
          <a:solidFill>
            <a:schemeClr val="accent5">
              <a:lumMod val="40000"/>
              <a:lumOff val="60000"/>
            </a:schemeClr>
          </a:solidFill>
        </p:spPr>
        <p:txBody>
          <a:bodyPr>
            <a:normAutofit/>
          </a:bodyPr>
          <a:lstStyle/>
          <a:p>
            <a:pPr marL="0" indent="0">
              <a:buNone/>
            </a:pPr>
            <a:r>
              <a:rPr lang="en-US" sz="2400" dirty="0"/>
              <a:t>“This can include establishing incubators to innovate and pilot new solutions and developing training </a:t>
            </a:r>
            <a:r>
              <a:rPr lang="en-US" sz="2400" dirty="0" err="1"/>
              <a:t>programmes</a:t>
            </a:r>
            <a:r>
              <a:rPr lang="en-US" sz="2400" dirty="0"/>
              <a:t> for potential deal developers, as well as developing new instruments such as green bonds and loans with a more targeted focus on biodiversity and ecosystems, and integrating these into pension funds and capital markets.” </a:t>
            </a:r>
            <a:endParaRPr lang="en-CN" sz="2400" dirty="0"/>
          </a:p>
        </p:txBody>
      </p:sp>
    </p:spTree>
    <p:extLst>
      <p:ext uri="{BB962C8B-B14F-4D97-AF65-F5344CB8AC3E}">
        <p14:creationId xmlns:p14="http://schemas.microsoft.com/office/powerpoint/2010/main" val="3318760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artoon guide to &lt;strong&gt;biodiversity&lt;/strong&gt; loss IX | ConservationBytes.com"/>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1310665"/>
            <a:ext cx="6108316" cy="5182210"/>
          </a:xfrm>
        </p:spPr>
      </p:pic>
      <p:sp>
        <p:nvSpPr>
          <p:cNvPr id="2" name="Title 1">
            <a:extLst>
              <a:ext uri="{FF2B5EF4-FFF2-40B4-BE49-F238E27FC236}">
                <a16:creationId xmlns:a16="http://schemas.microsoft.com/office/drawing/2014/main" id="{8B37C8AE-294D-417C-A442-78E499E98591}"/>
              </a:ext>
            </a:extLst>
          </p:cNvPr>
          <p:cNvSpPr>
            <a:spLocks noGrp="1"/>
          </p:cNvSpPr>
          <p:nvPr>
            <p:ph type="title"/>
          </p:nvPr>
        </p:nvSpPr>
        <p:spPr>
          <a:xfrm>
            <a:off x="423333" y="365125"/>
            <a:ext cx="10930467" cy="1325563"/>
          </a:xfrm>
        </p:spPr>
        <p:txBody>
          <a:bodyPr/>
          <a:lstStyle/>
          <a:p>
            <a:r>
              <a:rPr lang="en-US" b="1" dirty="0">
                <a:latin typeface="Arial Black" panose="020B0A04020102020204" pitchFamily="34" charset="0"/>
              </a:rPr>
              <a:t>Climate COP 26 presidency priorities</a:t>
            </a:r>
            <a:endParaRPr lang="en-GB" dirty="0">
              <a:solidFill>
                <a:schemeClr val="tx2">
                  <a:lumMod val="50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C746825B-F84C-4691-8EDC-427BA0841086}"/>
              </a:ext>
            </a:extLst>
          </p:cNvPr>
          <p:cNvSpPr>
            <a:spLocks noGrp="1"/>
          </p:cNvSpPr>
          <p:nvPr>
            <p:ph sz="half" idx="1"/>
          </p:nvPr>
        </p:nvSpPr>
        <p:spPr>
          <a:xfrm>
            <a:off x="360218" y="1825625"/>
            <a:ext cx="5659582" cy="4351338"/>
          </a:xfrm>
        </p:spPr>
        <p:txBody>
          <a:bodyPr>
            <a:noAutofit/>
          </a:bodyPr>
          <a:lstStyle/>
          <a:p>
            <a:pPr marL="0" indent="0">
              <a:buNone/>
            </a:pPr>
            <a:r>
              <a:rPr lang="en-US" sz="2400" dirty="0"/>
              <a:t>The UK Presidency of COP26 has chosen 5 priority themes: clean energy, clean transport, </a:t>
            </a:r>
            <a:r>
              <a:rPr lang="en-US" sz="2400" dirty="0">
                <a:solidFill>
                  <a:srgbClr val="FF0000"/>
                </a:solidFill>
              </a:rPr>
              <a:t>nature-based solutions</a:t>
            </a:r>
            <a:r>
              <a:rPr lang="en-US" sz="2400" dirty="0"/>
              <a:t>, adaptation and resilience, and finance. </a:t>
            </a:r>
          </a:p>
          <a:p>
            <a:pPr marL="0" indent="0">
              <a:buNone/>
            </a:pPr>
            <a:endParaRPr lang="en-US" sz="2400" dirty="0"/>
          </a:p>
          <a:p>
            <a:pPr marL="0" indent="0">
              <a:buNone/>
            </a:pPr>
            <a:r>
              <a:rPr lang="en-US" sz="2400" dirty="0"/>
              <a:t>Under the so-called “Nature” theme, they are explicitly seeking to link CBD and UNFCCC agendas, noting that they are looking to “</a:t>
            </a:r>
            <a:r>
              <a:rPr lang="en-US" sz="2400" dirty="0">
                <a:solidFill>
                  <a:srgbClr val="FF0000"/>
                </a:solidFill>
              </a:rPr>
              <a:t>maximize linkages between these two agendas</a:t>
            </a:r>
            <a:r>
              <a:rPr lang="en-US" sz="2400" dirty="0"/>
              <a:t> and achieve multiple benefits for climate and biodiversity”, including at an operational level. </a:t>
            </a:r>
          </a:p>
        </p:txBody>
      </p:sp>
      <p:sp>
        <p:nvSpPr>
          <p:cNvPr id="7" name="Slide Number Placeholder 6">
            <a:extLst>
              <a:ext uri="{FF2B5EF4-FFF2-40B4-BE49-F238E27FC236}">
                <a16:creationId xmlns:a16="http://schemas.microsoft.com/office/drawing/2014/main" id="{54B3639A-3DD2-421A-B515-2AEA3A5C2D3C}"/>
              </a:ext>
            </a:extLst>
          </p:cNvPr>
          <p:cNvSpPr>
            <a:spLocks noGrp="1"/>
          </p:cNvSpPr>
          <p:nvPr>
            <p:ph type="sldNum" sz="quarter" idx="12"/>
          </p:nvPr>
        </p:nvSpPr>
        <p:spPr/>
        <p:txBody>
          <a:bodyPr/>
          <a:lstStyle/>
          <a:p>
            <a:fld id="{ECE2DA34-5296-46C8-BC16-F8793F6176E2}" type="slidenum">
              <a:rPr lang="en-GB" smtClean="0"/>
              <a:t>13</a:t>
            </a:fld>
            <a:endParaRPr lang="en-GB"/>
          </a:p>
        </p:txBody>
      </p:sp>
    </p:spTree>
    <p:extLst>
      <p:ext uri="{BB962C8B-B14F-4D97-AF65-F5344CB8AC3E}">
        <p14:creationId xmlns:p14="http://schemas.microsoft.com/office/powerpoint/2010/main" val="1530705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C8AE-294D-417C-A442-78E499E98591}"/>
              </a:ext>
            </a:extLst>
          </p:cNvPr>
          <p:cNvSpPr>
            <a:spLocks noGrp="1"/>
          </p:cNvSpPr>
          <p:nvPr>
            <p:ph type="title"/>
          </p:nvPr>
        </p:nvSpPr>
        <p:spPr>
          <a:xfrm>
            <a:off x="121613" y="410177"/>
            <a:ext cx="8218054" cy="682023"/>
          </a:xfrm>
          <a:solidFill>
            <a:schemeClr val="accent4">
              <a:lumMod val="20000"/>
              <a:lumOff val="80000"/>
            </a:schemeClr>
          </a:solidFill>
        </p:spPr>
        <p:txBody>
          <a:bodyPr>
            <a:normAutofit fontScale="90000"/>
          </a:bodyPr>
          <a:lstStyle/>
          <a:p>
            <a:r>
              <a:rPr lang="en-GB" dirty="0">
                <a:solidFill>
                  <a:schemeClr val="tx2">
                    <a:lumMod val="50000"/>
                  </a:schemeClr>
                </a:solidFill>
                <a:latin typeface="Arial Black" panose="020B0A04020102020204" pitchFamily="34" charset="0"/>
              </a:rPr>
              <a:t>Myths and realities  </a:t>
            </a:r>
          </a:p>
        </p:txBody>
      </p:sp>
      <p:sp>
        <p:nvSpPr>
          <p:cNvPr id="3" name="Content Placeholder 2">
            <a:extLst>
              <a:ext uri="{FF2B5EF4-FFF2-40B4-BE49-F238E27FC236}">
                <a16:creationId xmlns:a16="http://schemas.microsoft.com/office/drawing/2014/main" id="{C746825B-F84C-4691-8EDC-427BA0841086}"/>
              </a:ext>
            </a:extLst>
          </p:cNvPr>
          <p:cNvSpPr>
            <a:spLocks noGrp="1"/>
          </p:cNvSpPr>
          <p:nvPr>
            <p:ph sz="half" idx="1"/>
          </p:nvPr>
        </p:nvSpPr>
        <p:spPr>
          <a:xfrm>
            <a:off x="121612" y="1277407"/>
            <a:ext cx="8218054" cy="5233459"/>
          </a:xfrm>
          <a:solidFill>
            <a:schemeClr val="accent4">
              <a:lumMod val="40000"/>
              <a:lumOff val="60000"/>
            </a:schemeClr>
          </a:solidFill>
        </p:spPr>
        <p:txBody>
          <a:bodyPr>
            <a:noAutofit/>
          </a:bodyPr>
          <a:lstStyle/>
          <a:p>
            <a:pPr marL="0" indent="0">
              <a:buNone/>
            </a:pPr>
            <a:endParaRPr lang="en-US" sz="1800" b="1" dirty="0"/>
          </a:p>
          <a:p>
            <a:pPr marL="0" indent="0">
              <a:buNone/>
            </a:pPr>
            <a:r>
              <a:rPr lang="en-US" sz="2200" b="1" dirty="0"/>
              <a:t>There is an important difference between fossil carbon (carbon resulting from the burning of fossil fuels)</a:t>
            </a:r>
            <a:r>
              <a:rPr lang="en-US" sz="2200" dirty="0"/>
              <a:t> </a:t>
            </a:r>
            <a:r>
              <a:rPr lang="en-US" sz="2200" b="1" dirty="0"/>
              <a:t>and terrestrial (land-based) carbon. </a:t>
            </a:r>
            <a:endParaRPr lang="en-US" sz="2200" b="1" u="sng" dirty="0"/>
          </a:p>
          <a:p>
            <a:pPr marL="0" indent="0">
              <a:buNone/>
            </a:pPr>
            <a:r>
              <a:rPr lang="en-US" sz="2200" dirty="0"/>
              <a:t>The “net zero” interpretation of the North has a really critical flaw: it assumes that fossil and terrestrial carbon are interchangeable in the planetary carbon cycle. They are not.</a:t>
            </a:r>
            <a:endParaRPr lang="en-MY" sz="2200" dirty="0"/>
          </a:p>
          <a:p>
            <a:pPr marL="0" indent="0">
              <a:buNone/>
            </a:pPr>
            <a:r>
              <a:rPr lang="en-US" sz="2200" dirty="0">
                <a:solidFill>
                  <a:srgbClr val="FF0000"/>
                </a:solidFill>
              </a:rPr>
              <a:t>Fossil carbon is NEVER going back into the ground where it came from</a:t>
            </a:r>
            <a:r>
              <a:rPr lang="en-US" sz="2200" dirty="0"/>
              <a:t>. </a:t>
            </a:r>
          </a:p>
          <a:p>
            <a:pPr marL="0" indent="0">
              <a:buNone/>
            </a:pPr>
            <a:r>
              <a:rPr lang="en-US" sz="2200" dirty="0"/>
              <a:t>We are extracting carbon that was put into the earth millions of years ago and releasing it into the atmosphere. </a:t>
            </a:r>
          </a:p>
          <a:p>
            <a:pPr marL="0" indent="0">
              <a:buNone/>
            </a:pPr>
            <a:r>
              <a:rPr lang="en-US" sz="2200" dirty="0"/>
              <a:t>It’s not going back to fossil carbon in this geologic age. </a:t>
            </a:r>
          </a:p>
          <a:p>
            <a:pPr marL="0" indent="0">
              <a:buNone/>
            </a:pPr>
            <a:r>
              <a:rPr lang="en-US" sz="2200" dirty="0">
                <a:solidFill>
                  <a:srgbClr val="FF0000"/>
                </a:solidFill>
              </a:rPr>
              <a:t>Carbon dioxide stays in the atmosphere for hundreds to thousands of years. That’s the core of the problem.</a:t>
            </a:r>
          </a:p>
          <a:p>
            <a:pPr marL="0" indent="0">
              <a:buNone/>
            </a:pPr>
            <a:endParaRPr lang="en-US" sz="2200" dirty="0"/>
          </a:p>
          <a:p>
            <a:endParaRPr lang="en-GB" sz="1600" dirty="0"/>
          </a:p>
        </p:txBody>
      </p:sp>
      <p:sp>
        <p:nvSpPr>
          <p:cNvPr id="7" name="Slide Number Placeholder 6">
            <a:extLst>
              <a:ext uri="{FF2B5EF4-FFF2-40B4-BE49-F238E27FC236}">
                <a16:creationId xmlns:a16="http://schemas.microsoft.com/office/drawing/2014/main" id="{54B3639A-3DD2-421A-B515-2AEA3A5C2D3C}"/>
              </a:ext>
            </a:extLst>
          </p:cNvPr>
          <p:cNvSpPr>
            <a:spLocks noGrp="1"/>
          </p:cNvSpPr>
          <p:nvPr>
            <p:ph type="sldNum" sz="quarter" idx="12"/>
          </p:nvPr>
        </p:nvSpPr>
        <p:spPr/>
        <p:txBody>
          <a:bodyPr/>
          <a:lstStyle/>
          <a:p>
            <a:fld id="{ECE2DA34-5296-46C8-BC16-F8793F6176E2}" type="slidenum">
              <a:rPr lang="en-GB" smtClean="0"/>
              <a:t>14</a:t>
            </a:fld>
            <a:endParaRPr lang="en-GB"/>
          </a:p>
        </p:txBody>
      </p:sp>
      <p:pic>
        <p:nvPicPr>
          <p:cNvPr id="6146" name="Picture 2" descr="How climate's impact on land threatens civilisation – and how to fix it |  Environment | The Guardian">
            <a:extLst>
              <a:ext uri="{FF2B5EF4-FFF2-40B4-BE49-F238E27FC236}">
                <a16:creationId xmlns:a16="http://schemas.microsoft.com/office/drawing/2014/main" id="{7A9836E6-DC4C-4E02-8D50-D69ADE0A88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073" r="37704"/>
          <a:stretch/>
        </p:blipFill>
        <p:spPr bwMode="auto">
          <a:xfrm>
            <a:off x="8509000" y="0"/>
            <a:ext cx="3683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873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9E94007A-4903-40F5-AC41-334DCFE6A910}"/>
              </a:ext>
            </a:extLst>
          </p:cNvPr>
          <p:cNvSpPr txBox="1">
            <a:spLocks/>
          </p:cNvSpPr>
          <p:nvPr/>
        </p:nvSpPr>
        <p:spPr>
          <a:xfrm>
            <a:off x="120072" y="1329267"/>
            <a:ext cx="8236527" cy="5118556"/>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a:t>
            </a:r>
            <a:r>
              <a:rPr lang="en-US" sz="2100" dirty="0">
                <a:solidFill>
                  <a:srgbClr val="FF0000"/>
                </a:solidFill>
              </a:rPr>
              <a:t>You can’t fit the geosphere into the biosphere</a:t>
            </a:r>
            <a:r>
              <a:rPr lang="en-US" sz="2100" dirty="0"/>
              <a:t>.”  (Pete Smith, a leading IPCC expert on terrestrial carbon says)</a:t>
            </a:r>
          </a:p>
          <a:p>
            <a:r>
              <a:rPr lang="en-US" sz="2100" dirty="0"/>
              <a:t>We cannot take the carbon released from burning fossil fuels and fit it all into our forests and grasslands and wetlands. </a:t>
            </a:r>
          </a:p>
          <a:p>
            <a:r>
              <a:rPr lang="en-US" sz="2100" dirty="0"/>
              <a:t>These ecosystems play a very important role in sequestering carbon, indeed, but they are in no way a “solution” to continued burning of fossil fuels.</a:t>
            </a:r>
          </a:p>
          <a:p>
            <a:r>
              <a:rPr lang="en-US" sz="2100" dirty="0"/>
              <a:t>“</a:t>
            </a:r>
            <a:r>
              <a:rPr lang="en-US" sz="2100" dirty="0">
                <a:solidFill>
                  <a:srgbClr val="FF0000"/>
                </a:solidFill>
              </a:rPr>
              <a:t>Natural climate solutions, like forest management, do not lessen the need for mitigation from energy and industrial sectors</a:t>
            </a:r>
            <a:r>
              <a:rPr lang="en-US" sz="2100" dirty="0"/>
              <a:t>.” </a:t>
            </a:r>
          </a:p>
          <a:p>
            <a:r>
              <a:rPr lang="en-US" sz="2100" dirty="0"/>
              <a:t>There must be two separate and distinct targets for mitigation actions, one for decarbonization, the other for sequestration. </a:t>
            </a:r>
          </a:p>
          <a:p>
            <a:r>
              <a:rPr lang="en-US" sz="2100" dirty="0"/>
              <a:t>One cannot offset or compensate for the other – fossil and terrestrial carbon are not interchangeable. </a:t>
            </a:r>
            <a:r>
              <a:rPr lang="en-US" sz="2100" dirty="0">
                <a:solidFill>
                  <a:srgbClr val="FF0000"/>
                </a:solidFill>
              </a:rPr>
              <a:t>We must BOTH decarbonize AND sequester</a:t>
            </a:r>
            <a:r>
              <a:rPr lang="en-US" sz="2100" dirty="0"/>
              <a:t>. </a:t>
            </a:r>
          </a:p>
        </p:txBody>
      </p:sp>
      <p:sp>
        <p:nvSpPr>
          <p:cNvPr id="9" name="Title 1">
            <a:extLst>
              <a:ext uri="{FF2B5EF4-FFF2-40B4-BE49-F238E27FC236}">
                <a16:creationId xmlns:a16="http://schemas.microsoft.com/office/drawing/2014/main" id="{176AE40B-C6DB-4DC9-A0F5-3489842A7D87}"/>
              </a:ext>
            </a:extLst>
          </p:cNvPr>
          <p:cNvSpPr>
            <a:spLocks noGrp="1"/>
          </p:cNvSpPr>
          <p:nvPr>
            <p:ph type="title"/>
          </p:nvPr>
        </p:nvSpPr>
        <p:spPr>
          <a:xfrm>
            <a:off x="121613" y="410177"/>
            <a:ext cx="8234986" cy="682023"/>
          </a:xfrm>
          <a:solidFill>
            <a:schemeClr val="accent4">
              <a:lumMod val="20000"/>
              <a:lumOff val="80000"/>
            </a:schemeClr>
          </a:solidFill>
        </p:spPr>
        <p:txBody>
          <a:bodyPr>
            <a:normAutofit fontScale="90000"/>
          </a:bodyPr>
          <a:lstStyle/>
          <a:p>
            <a:r>
              <a:rPr lang="en-GB" dirty="0">
                <a:solidFill>
                  <a:schemeClr val="tx2">
                    <a:lumMod val="50000"/>
                  </a:schemeClr>
                </a:solidFill>
                <a:latin typeface="Arial Black" panose="020B0A04020102020204" pitchFamily="34" charset="0"/>
              </a:rPr>
              <a:t>Myths and realities  </a:t>
            </a:r>
          </a:p>
        </p:txBody>
      </p:sp>
      <p:pic>
        <p:nvPicPr>
          <p:cNvPr id="8194" name="Picture 2" descr="Major Increase In Carbon Offsetting Thanks To “Greta Thunberg Effect”">
            <a:extLst>
              <a:ext uri="{FF2B5EF4-FFF2-40B4-BE49-F238E27FC236}">
                <a16:creationId xmlns:a16="http://schemas.microsoft.com/office/drawing/2014/main" id="{C0196AC3-77AB-4348-A8F3-324B37C560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05" r="39817"/>
          <a:stretch/>
        </p:blipFill>
        <p:spPr bwMode="auto">
          <a:xfrm>
            <a:off x="8509000" y="0"/>
            <a:ext cx="3682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22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C8AE-294D-417C-A442-78E499E98591}"/>
              </a:ext>
            </a:extLst>
          </p:cNvPr>
          <p:cNvSpPr>
            <a:spLocks noGrp="1"/>
          </p:cNvSpPr>
          <p:nvPr>
            <p:ph type="title"/>
          </p:nvPr>
        </p:nvSpPr>
        <p:spPr>
          <a:xfrm>
            <a:off x="217054" y="312498"/>
            <a:ext cx="11720946" cy="737369"/>
          </a:xfrm>
          <a:solidFill>
            <a:schemeClr val="accent2">
              <a:lumMod val="60000"/>
              <a:lumOff val="40000"/>
            </a:schemeClr>
          </a:solidFill>
        </p:spPr>
        <p:txBody>
          <a:bodyPr>
            <a:normAutofit fontScale="90000"/>
          </a:bodyPr>
          <a:lstStyle/>
          <a:p>
            <a:br>
              <a:rPr lang="en-GB" dirty="0">
                <a:solidFill>
                  <a:schemeClr val="tx2">
                    <a:lumMod val="50000"/>
                  </a:schemeClr>
                </a:solidFill>
                <a:latin typeface="Arial Black" panose="020B0A04020102020204" pitchFamily="34" charset="0"/>
              </a:rPr>
            </a:br>
            <a:r>
              <a:rPr lang="en-GB" dirty="0">
                <a:solidFill>
                  <a:schemeClr val="tx2">
                    <a:lumMod val="50000"/>
                  </a:schemeClr>
                </a:solidFill>
                <a:latin typeface="Arial Black" panose="020B0A04020102020204" pitchFamily="34" charset="0"/>
              </a:rPr>
              <a:t>Carbon </a:t>
            </a:r>
            <a:r>
              <a:rPr lang="en-GB" dirty="0">
                <a:solidFill>
                  <a:schemeClr val="bg1"/>
                </a:solidFill>
                <a:effectLst>
                  <a:outerShdw blurRad="38100" dist="38100" dir="2700000" algn="tl">
                    <a:srgbClr val="000000">
                      <a:alpha val="43137"/>
                    </a:srgbClr>
                  </a:outerShdw>
                </a:effectLst>
                <a:latin typeface="Arial Black" panose="020B0A04020102020204" pitchFamily="34" charset="0"/>
              </a:rPr>
              <a:t>colonialism</a:t>
            </a:r>
            <a:r>
              <a:rPr lang="en-GB" dirty="0">
                <a:solidFill>
                  <a:schemeClr val="tx2">
                    <a:lumMod val="50000"/>
                  </a:schemeClr>
                </a:solidFill>
                <a:latin typeface="Arial Black" panose="020B0A04020102020204" pitchFamily="34" charset="0"/>
              </a:rPr>
              <a:t>? </a:t>
            </a:r>
            <a:br>
              <a:rPr lang="en-GB" dirty="0">
                <a:solidFill>
                  <a:schemeClr val="tx2">
                    <a:lumMod val="50000"/>
                  </a:schemeClr>
                </a:solidFill>
                <a:latin typeface="Arial Black" panose="020B0A04020102020204" pitchFamily="34" charset="0"/>
              </a:rPr>
            </a:br>
            <a:endParaRPr lang="en-GB" dirty="0">
              <a:solidFill>
                <a:schemeClr val="tx2">
                  <a:lumMod val="50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C746825B-F84C-4691-8EDC-427BA0841086}"/>
              </a:ext>
            </a:extLst>
          </p:cNvPr>
          <p:cNvSpPr>
            <a:spLocks noGrp="1"/>
          </p:cNvSpPr>
          <p:nvPr>
            <p:ph sz="half" idx="1"/>
          </p:nvPr>
        </p:nvSpPr>
        <p:spPr>
          <a:xfrm>
            <a:off x="217054" y="1270000"/>
            <a:ext cx="6875122" cy="5451475"/>
          </a:xfrm>
          <a:solidFill>
            <a:schemeClr val="accent2">
              <a:lumMod val="20000"/>
              <a:lumOff val="80000"/>
            </a:schemeClr>
          </a:solidFill>
        </p:spPr>
        <p:txBody>
          <a:bodyPr>
            <a:noAutofit/>
          </a:bodyPr>
          <a:lstStyle/>
          <a:p>
            <a:pPr algn="just">
              <a:lnSpc>
                <a:spcPct val="120000"/>
              </a:lnSpc>
              <a:spcAft>
                <a:spcPts val="600"/>
              </a:spcAft>
            </a:pPr>
            <a:r>
              <a:rPr lang="en-US" sz="1800" dirty="0">
                <a:solidFill>
                  <a:srgbClr val="FF0000"/>
                </a:solidFill>
                <a:ea typeface="MS Mincho"/>
                <a:cs typeface="Times New Roman" panose="02020603050405020304" pitchFamily="18" charset="0"/>
              </a:rPr>
              <a:t>Seeking ‘solutions’ to one’s emissions in someone else’s lands and forests is ‘carbon colonialism’.</a:t>
            </a:r>
          </a:p>
          <a:p>
            <a:pPr algn="just">
              <a:lnSpc>
                <a:spcPct val="120000"/>
              </a:lnSpc>
              <a:spcAft>
                <a:spcPts val="600"/>
              </a:spcAft>
            </a:pPr>
            <a:r>
              <a:rPr lang="en-US" sz="1800" b="1" i="1" dirty="0" err="1">
                <a:ea typeface="MS Mincho"/>
                <a:cs typeface="Times New Roman" panose="02020603050405020304" pitchFamily="18" charset="0"/>
              </a:rPr>
              <a:t>NbS</a:t>
            </a:r>
            <a:r>
              <a:rPr lang="en-US" sz="1800" b="1" i="1" dirty="0">
                <a:ea typeface="MS Mincho"/>
                <a:cs typeface="Times New Roman" panose="02020603050405020304" pitchFamily="18" charset="0"/>
              </a:rPr>
              <a:t> are solutions for what? Whose problems are being solved? Who is profiting from the “solution”? Who put the carbon into the atmosphere in the first place and who should be responsible for removing it? </a:t>
            </a:r>
            <a:endParaRPr lang="en-MY" sz="1800" dirty="0">
              <a:ea typeface="MS Mincho"/>
              <a:cs typeface="Times New Roman" panose="02020603050405020304" pitchFamily="18" charset="0"/>
            </a:endParaRPr>
          </a:p>
          <a:p>
            <a:pPr>
              <a:lnSpc>
                <a:spcPct val="120000"/>
              </a:lnSpc>
            </a:pPr>
            <a:r>
              <a:rPr lang="en-US" sz="1800" dirty="0">
                <a:ea typeface="MS Mincho"/>
                <a:cs typeface="Times New Roman" panose="02020603050405020304" pitchFamily="18" charset="0"/>
              </a:rPr>
              <a:t>Deep decarbonization (removing carbon from the atmosphere) by the North and global elites are necessary towards a just distribution of effort to limit temperature rise.</a:t>
            </a:r>
          </a:p>
          <a:p>
            <a:pPr algn="just">
              <a:lnSpc>
                <a:spcPct val="120000"/>
              </a:lnSpc>
            </a:pPr>
            <a:r>
              <a:rPr lang="en-US" sz="1800" dirty="0">
                <a:ea typeface="MS Mincho"/>
                <a:cs typeface="Times New Roman" panose="02020603050405020304" pitchFamily="18" charset="0"/>
              </a:rPr>
              <a:t>Equitable access to atmospheric &amp; development space: the North has occupied most of the atmospheric space through their cumulative historical emissions. They must start with deep decarbonization on their part and they have to pay the South for the climate debt to enable them to shift to a low-emissions sustainable path. </a:t>
            </a:r>
            <a:endParaRPr lang="en-MY" sz="1800" dirty="0">
              <a:ea typeface="Calibri" panose="020F0502020204030204" pitchFamily="34" charset="0"/>
            </a:endParaRPr>
          </a:p>
        </p:txBody>
      </p:sp>
      <p:pic>
        <p:nvPicPr>
          <p:cNvPr id="9" name="Content Placeholder 8" descr="Analysis of Western European &lt;strong&gt;colonialism&lt;/strong&gt; and colonization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92176" y="1287701"/>
            <a:ext cx="4962292" cy="5433773"/>
          </a:xfrm>
        </p:spPr>
      </p:pic>
      <p:sp>
        <p:nvSpPr>
          <p:cNvPr id="7" name="Slide Number Placeholder 6">
            <a:extLst>
              <a:ext uri="{FF2B5EF4-FFF2-40B4-BE49-F238E27FC236}">
                <a16:creationId xmlns:a16="http://schemas.microsoft.com/office/drawing/2014/main" id="{54B3639A-3DD2-421A-B515-2AEA3A5C2D3C}"/>
              </a:ext>
            </a:extLst>
          </p:cNvPr>
          <p:cNvSpPr>
            <a:spLocks noGrp="1"/>
          </p:cNvSpPr>
          <p:nvPr>
            <p:ph type="sldNum" sz="quarter" idx="12"/>
          </p:nvPr>
        </p:nvSpPr>
        <p:spPr/>
        <p:txBody>
          <a:bodyPr/>
          <a:lstStyle/>
          <a:p>
            <a:fld id="{ECE2DA34-5296-46C8-BC16-F8793F6176E2}" type="slidenum">
              <a:rPr lang="en-GB" smtClean="0"/>
              <a:t>16</a:t>
            </a:fld>
            <a:endParaRPr lang="en-GB"/>
          </a:p>
        </p:txBody>
      </p:sp>
    </p:spTree>
    <p:extLst>
      <p:ext uri="{BB962C8B-B14F-4D97-AF65-F5344CB8AC3E}">
        <p14:creationId xmlns:p14="http://schemas.microsoft.com/office/powerpoint/2010/main" val="320568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C8AE-294D-417C-A442-78E499E98591}"/>
              </a:ext>
            </a:extLst>
          </p:cNvPr>
          <p:cNvSpPr>
            <a:spLocks noGrp="1"/>
          </p:cNvSpPr>
          <p:nvPr>
            <p:ph type="title"/>
          </p:nvPr>
        </p:nvSpPr>
        <p:spPr>
          <a:xfrm>
            <a:off x="175492" y="787987"/>
            <a:ext cx="11756349" cy="779462"/>
          </a:xfrm>
          <a:solidFill>
            <a:schemeClr val="accent2">
              <a:lumMod val="60000"/>
              <a:lumOff val="40000"/>
            </a:schemeClr>
          </a:solidFill>
        </p:spPr>
        <p:txBody>
          <a:bodyPr>
            <a:normAutofit/>
          </a:bodyPr>
          <a:lstStyle/>
          <a:p>
            <a:r>
              <a:rPr lang="en-GB" sz="4000" dirty="0">
                <a:solidFill>
                  <a:schemeClr val="tx2">
                    <a:lumMod val="50000"/>
                  </a:schemeClr>
                </a:solidFill>
                <a:latin typeface="Arial Black" panose="020B0A04020102020204" pitchFamily="34" charset="0"/>
              </a:rPr>
              <a:t>Relying on </a:t>
            </a:r>
            <a:r>
              <a:rPr lang="en-GB" sz="4000" dirty="0" err="1">
                <a:solidFill>
                  <a:schemeClr val="tx2">
                    <a:lumMod val="50000"/>
                  </a:schemeClr>
                </a:solidFill>
                <a:latin typeface="Arial Black" panose="020B0A04020102020204" pitchFamily="34" charset="0"/>
              </a:rPr>
              <a:t>NbS</a:t>
            </a:r>
            <a:r>
              <a:rPr lang="en-GB" sz="4000" dirty="0">
                <a:solidFill>
                  <a:schemeClr val="tx2">
                    <a:lumMod val="50000"/>
                  </a:schemeClr>
                </a:solidFill>
                <a:latin typeface="Arial Black" panose="020B0A04020102020204" pitchFamily="34" charset="0"/>
              </a:rPr>
              <a:t> creates huge demand </a:t>
            </a:r>
          </a:p>
        </p:txBody>
      </p:sp>
      <p:sp>
        <p:nvSpPr>
          <p:cNvPr id="3" name="Content Placeholder 2">
            <a:extLst>
              <a:ext uri="{FF2B5EF4-FFF2-40B4-BE49-F238E27FC236}">
                <a16:creationId xmlns:a16="http://schemas.microsoft.com/office/drawing/2014/main" id="{C746825B-F84C-4691-8EDC-427BA0841086}"/>
              </a:ext>
            </a:extLst>
          </p:cNvPr>
          <p:cNvSpPr>
            <a:spLocks noGrp="1"/>
          </p:cNvSpPr>
          <p:nvPr>
            <p:ph idx="1"/>
          </p:nvPr>
        </p:nvSpPr>
        <p:spPr>
          <a:xfrm>
            <a:off x="175492" y="1833564"/>
            <a:ext cx="6552812" cy="4399968"/>
          </a:xfrm>
          <a:solidFill>
            <a:schemeClr val="accent2">
              <a:lumMod val="40000"/>
              <a:lumOff val="60000"/>
            </a:schemeClr>
          </a:solidFill>
        </p:spPr>
        <p:txBody>
          <a:bodyPr>
            <a:noAutofit/>
          </a:bodyPr>
          <a:lstStyle/>
          <a:p>
            <a:pPr marL="0" indent="0">
              <a:lnSpc>
                <a:spcPct val="100000"/>
              </a:lnSpc>
              <a:buNone/>
            </a:pPr>
            <a:r>
              <a:rPr lang="en-US" sz="2000" dirty="0"/>
              <a:t>No published research exists yet that adds up the quantities of carbon removal that make up the net zero pledges of corporations and governments.</a:t>
            </a:r>
          </a:p>
          <a:p>
            <a:pPr marL="0" indent="0">
              <a:lnSpc>
                <a:spcPct val="100000"/>
              </a:lnSpc>
              <a:buNone/>
            </a:pPr>
            <a:r>
              <a:rPr lang="en-US" sz="2000" dirty="0"/>
              <a:t>The quantity will be huge and likely to exceed the sequestration capacity of the planet by several fold. </a:t>
            </a:r>
          </a:p>
          <a:p>
            <a:pPr marL="0" indent="0">
              <a:lnSpc>
                <a:spcPct val="100000"/>
              </a:lnSpc>
              <a:buNone/>
            </a:pPr>
            <a:r>
              <a:rPr lang="en-MY" sz="2000" dirty="0">
                <a:solidFill>
                  <a:srgbClr val="FF0000"/>
                </a:solidFill>
              </a:rPr>
              <a:t>Much of the sequestration capacity is in the sinks of the South and this leads to possible ‘land and forest grabs’, in the name of climate and biodiversity solutions. Who will ‘own’ and benefit from these </a:t>
            </a:r>
            <a:r>
              <a:rPr lang="en-MY" sz="2000" dirty="0" err="1">
                <a:solidFill>
                  <a:srgbClr val="FF0000"/>
                </a:solidFill>
              </a:rPr>
              <a:t>NbS</a:t>
            </a:r>
            <a:r>
              <a:rPr lang="en-MY" sz="2000" dirty="0">
                <a:solidFill>
                  <a:srgbClr val="FF0000"/>
                </a:solidFill>
              </a:rPr>
              <a:t>?</a:t>
            </a:r>
          </a:p>
          <a:p>
            <a:pPr marL="0" indent="0">
              <a:lnSpc>
                <a:spcPct val="100000"/>
              </a:lnSpc>
              <a:buNone/>
            </a:pPr>
            <a:r>
              <a:rPr lang="en-MY" sz="2000" dirty="0"/>
              <a:t>What looks positive initially can balloon into negative impacts for the South, especially the poor communities who depend on the land and forests for their livelihoods and resources.  </a:t>
            </a:r>
          </a:p>
        </p:txBody>
      </p:sp>
      <p:sp>
        <p:nvSpPr>
          <p:cNvPr id="7" name="Slide Number Placeholder 6">
            <a:extLst>
              <a:ext uri="{FF2B5EF4-FFF2-40B4-BE49-F238E27FC236}">
                <a16:creationId xmlns:a16="http://schemas.microsoft.com/office/drawing/2014/main" id="{54B3639A-3DD2-421A-B515-2AEA3A5C2D3C}"/>
              </a:ext>
            </a:extLst>
          </p:cNvPr>
          <p:cNvSpPr>
            <a:spLocks noGrp="1"/>
          </p:cNvSpPr>
          <p:nvPr>
            <p:ph type="sldNum" sz="quarter" idx="12"/>
          </p:nvPr>
        </p:nvSpPr>
        <p:spPr/>
        <p:txBody>
          <a:bodyPr/>
          <a:lstStyle/>
          <a:p>
            <a:fld id="{ECE2DA34-5296-46C8-BC16-F8793F6176E2}" type="slidenum">
              <a:rPr lang="en-GB" smtClean="0"/>
              <a:t>17</a:t>
            </a:fld>
            <a:endParaRPr lang="en-GB"/>
          </a:p>
        </p:txBody>
      </p:sp>
      <p:pic>
        <p:nvPicPr>
          <p:cNvPr id="9218" name="Picture 2" descr="farmlandgrab.org | Reflections on Land grabbing">
            <a:extLst>
              <a:ext uri="{FF2B5EF4-FFF2-40B4-BE49-F238E27FC236}">
                <a16:creationId xmlns:a16="http://schemas.microsoft.com/office/drawing/2014/main" id="{0DC680FF-7162-4851-97D3-5F2980856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304" y="1833564"/>
            <a:ext cx="5463696" cy="439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810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C8AE-294D-417C-A442-78E499E98591}"/>
              </a:ext>
            </a:extLst>
          </p:cNvPr>
          <p:cNvSpPr>
            <a:spLocks noGrp="1"/>
          </p:cNvSpPr>
          <p:nvPr>
            <p:ph type="title"/>
          </p:nvPr>
        </p:nvSpPr>
        <p:spPr>
          <a:xfrm>
            <a:off x="5774267" y="790574"/>
            <a:ext cx="3645131" cy="447211"/>
          </a:xfrm>
        </p:spPr>
        <p:txBody>
          <a:bodyPr>
            <a:normAutofit/>
          </a:bodyPr>
          <a:lstStyle/>
          <a:p>
            <a:r>
              <a:rPr lang="en-GB" sz="4000" dirty="0">
                <a:solidFill>
                  <a:schemeClr val="tx2">
                    <a:lumMod val="50000"/>
                  </a:schemeClr>
                </a:solidFill>
                <a:latin typeface="Arial Black" panose="020B0A04020102020204" pitchFamily="34" charset="0"/>
              </a:rPr>
              <a:t>Next steps </a:t>
            </a:r>
          </a:p>
        </p:txBody>
      </p:sp>
      <p:pic>
        <p:nvPicPr>
          <p:cNvPr id="6" name="Content Placeholder 5" descr="Still Needed: Guidance for the “GeriPal” Patient with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36800"/>
            <a:ext cx="5487161" cy="4521200"/>
          </a:xfrm>
        </p:spPr>
      </p:pic>
      <p:sp>
        <p:nvSpPr>
          <p:cNvPr id="4" name="Text Placeholder 3"/>
          <p:cNvSpPr>
            <a:spLocks noGrp="1"/>
          </p:cNvSpPr>
          <p:nvPr>
            <p:ph type="body" sz="half" idx="2"/>
          </p:nvPr>
        </p:nvSpPr>
        <p:spPr>
          <a:xfrm>
            <a:off x="5774267" y="1471961"/>
            <a:ext cx="5690360" cy="4884389"/>
          </a:xfrm>
        </p:spPr>
        <p:txBody>
          <a:bodyPr>
            <a:normAutofit fontScale="92500" lnSpcReduction="10000"/>
          </a:bodyPr>
          <a:lstStyle/>
          <a:p>
            <a:pPr marL="457200" indent="-457200">
              <a:lnSpc>
                <a:spcPct val="110000"/>
              </a:lnSpc>
              <a:buFont typeface="Arial" panose="020B0604020202020204" pitchFamily="34" charset="0"/>
              <a:buChar char="•"/>
            </a:pPr>
            <a:r>
              <a:rPr lang="en-GB" sz="2800" dirty="0"/>
              <a:t>Need to understand the underlying agendas on the use of Net-Zero and Nature-based Solutions in the global climate and biodiversity negotiations</a:t>
            </a:r>
          </a:p>
          <a:p>
            <a:pPr marL="457200" indent="-457200">
              <a:lnSpc>
                <a:spcPct val="110000"/>
              </a:lnSpc>
              <a:buFont typeface="Arial" panose="020B0604020202020204" pitchFamily="34" charset="0"/>
              <a:buChar char="•"/>
            </a:pPr>
            <a:r>
              <a:rPr lang="en-GB" sz="2800" dirty="0"/>
              <a:t>Who is promoting them and why?</a:t>
            </a:r>
          </a:p>
          <a:p>
            <a:pPr marL="457200" indent="-457200">
              <a:lnSpc>
                <a:spcPct val="110000"/>
              </a:lnSpc>
              <a:buFont typeface="Arial" panose="020B0604020202020204" pitchFamily="34" charset="0"/>
              <a:buChar char="•"/>
            </a:pPr>
            <a:r>
              <a:rPr lang="en-GB" sz="2800" dirty="0"/>
              <a:t>Who will benefit and who will lose?</a:t>
            </a:r>
          </a:p>
          <a:p>
            <a:pPr marL="457200" indent="-457200">
              <a:lnSpc>
                <a:spcPct val="110000"/>
              </a:lnSpc>
              <a:buFont typeface="Arial" panose="020B0604020202020204" pitchFamily="34" charset="0"/>
              <a:buChar char="•"/>
            </a:pPr>
            <a:r>
              <a:rPr lang="en-GB" sz="2800" dirty="0"/>
              <a:t>What do we need to do to prevent bad and negative outcomes?</a:t>
            </a:r>
          </a:p>
          <a:p>
            <a:pPr marL="457200" indent="-457200">
              <a:lnSpc>
                <a:spcPct val="110000"/>
              </a:lnSpc>
              <a:buFont typeface="Arial" panose="020B0604020202020204" pitchFamily="34" charset="0"/>
              <a:buChar char="•"/>
            </a:pPr>
            <a:r>
              <a:rPr lang="en-GB" sz="2800" dirty="0"/>
              <a:t>How do we advance the positive?</a:t>
            </a:r>
          </a:p>
        </p:txBody>
      </p:sp>
      <p:sp>
        <p:nvSpPr>
          <p:cNvPr id="7" name="Slide Number Placeholder 6">
            <a:extLst>
              <a:ext uri="{FF2B5EF4-FFF2-40B4-BE49-F238E27FC236}">
                <a16:creationId xmlns:a16="http://schemas.microsoft.com/office/drawing/2014/main" id="{54B3639A-3DD2-421A-B515-2AEA3A5C2D3C}"/>
              </a:ext>
            </a:extLst>
          </p:cNvPr>
          <p:cNvSpPr>
            <a:spLocks noGrp="1"/>
          </p:cNvSpPr>
          <p:nvPr>
            <p:ph type="sldNum" sz="quarter" idx="12"/>
          </p:nvPr>
        </p:nvSpPr>
        <p:spPr/>
        <p:txBody>
          <a:bodyPr/>
          <a:lstStyle/>
          <a:p>
            <a:fld id="{ECE2DA34-5296-46C8-BC16-F8793F6176E2}" type="slidenum">
              <a:rPr lang="en-GB" smtClean="0"/>
              <a:t>18</a:t>
            </a:fld>
            <a:endParaRPr lang="en-GB" dirty="0"/>
          </a:p>
        </p:txBody>
      </p:sp>
    </p:spTree>
    <p:extLst>
      <p:ext uri="{BB962C8B-B14F-4D97-AF65-F5344CB8AC3E}">
        <p14:creationId xmlns:p14="http://schemas.microsoft.com/office/powerpoint/2010/main" val="3258918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0147EA1-3219-44E2-9F86-BD58A2FCCA4E}"/>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4616805" y="681038"/>
            <a:ext cx="2958389" cy="2806177"/>
          </a:xfrm>
          <a:prstGeom prst="rect">
            <a:avLst/>
          </a:prstGeom>
        </p:spPr>
      </p:pic>
      <p:sp>
        <p:nvSpPr>
          <p:cNvPr id="8" name="Content Placeholder 7">
            <a:extLst>
              <a:ext uri="{FF2B5EF4-FFF2-40B4-BE49-F238E27FC236}">
                <a16:creationId xmlns:a16="http://schemas.microsoft.com/office/drawing/2014/main" id="{FEED5E21-DAD3-46AF-91A3-45D9041C3625}"/>
              </a:ext>
            </a:extLst>
          </p:cNvPr>
          <p:cNvSpPr>
            <a:spLocks noGrp="1"/>
          </p:cNvSpPr>
          <p:nvPr>
            <p:ph idx="1"/>
          </p:nvPr>
        </p:nvSpPr>
        <p:spPr>
          <a:xfrm>
            <a:off x="838200" y="3428999"/>
            <a:ext cx="10515600" cy="2747963"/>
          </a:xfrm>
        </p:spPr>
        <p:txBody>
          <a:bodyPr>
            <a:noAutofit/>
          </a:bodyPr>
          <a:lstStyle/>
          <a:p>
            <a:pPr marL="0" indent="0">
              <a:buNone/>
            </a:pPr>
            <a:r>
              <a:rPr lang="en-GB" sz="2400" dirty="0">
                <a:latin typeface="Garamond" panose="02020404030301010803" pitchFamily="18" charset="0"/>
              </a:rPr>
              <a:t>Meena Raman</a:t>
            </a:r>
          </a:p>
          <a:p>
            <a:pPr marL="0" indent="0">
              <a:buNone/>
            </a:pPr>
            <a:r>
              <a:rPr lang="en-GB" sz="2400" dirty="0">
                <a:latin typeface="Garamond" panose="02020404030301010803" pitchFamily="18" charset="0"/>
                <a:hlinkClick r:id="rId3"/>
              </a:rPr>
              <a:t>meena@twnetwork.org</a:t>
            </a:r>
            <a:endParaRPr lang="en-GB" sz="2400" dirty="0">
              <a:latin typeface="Garamond" panose="02020404030301010803" pitchFamily="18" charset="0"/>
            </a:endParaRPr>
          </a:p>
          <a:p>
            <a:pPr marL="0" indent="0">
              <a:buNone/>
            </a:pPr>
            <a:r>
              <a:rPr lang="en-GB" sz="2400" dirty="0">
                <a:latin typeface="Garamond" panose="02020404030301010803" pitchFamily="18" charset="0"/>
              </a:rPr>
              <a:t>Chee Yoke Ling</a:t>
            </a:r>
          </a:p>
          <a:p>
            <a:pPr marL="0" indent="0">
              <a:buNone/>
            </a:pPr>
            <a:r>
              <a:rPr lang="en-GB" sz="2400" dirty="0">
                <a:latin typeface="Garamond" panose="02020404030301010803" pitchFamily="18" charset="0"/>
                <a:hlinkClick r:id="rId4"/>
              </a:rPr>
              <a:t>yokeling@twnetwork.org</a:t>
            </a:r>
            <a:r>
              <a:rPr lang="en-GB" sz="2400" dirty="0">
                <a:latin typeface="Garamond" panose="02020404030301010803" pitchFamily="18" charset="0"/>
              </a:rPr>
              <a:t> </a:t>
            </a:r>
          </a:p>
          <a:p>
            <a:pPr marL="0" indent="0">
              <a:buNone/>
            </a:pPr>
            <a:r>
              <a:rPr lang="en-GB" sz="2400" dirty="0">
                <a:latin typeface="Garamond" panose="02020404030301010803" pitchFamily="18" charset="0"/>
              </a:rPr>
              <a:t>TWN would like to acknowledge the contribution of </a:t>
            </a:r>
            <a:r>
              <a:rPr lang="en-GB" sz="2400" dirty="0" err="1">
                <a:latin typeface="Garamond" panose="02020404030301010803" pitchFamily="18" charset="0"/>
              </a:rPr>
              <a:t>Dr.</a:t>
            </a:r>
            <a:r>
              <a:rPr lang="en-GB" sz="2400" dirty="0">
                <a:latin typeface="Garamond" panose="02020404030301010803" pitchFamily="18" charset="0"/>
              </a:rPr>
              <a:t> Doreen </a:t>
            </a:r>
            <a:r>
              <a:rPr lang="en-GB" sz="2400" dirty="0" err="1">
                <a:latin typeface="Garamond" panose="02020404030301010803" pitchFamily="18" charset="0"/>
              </a:rPr>
              <a:t>Stabinsky</a:t>
            </a:r>
            <a:r>
              <a:rPr lang="en-GB" sz="2400" dirty="0">
                <a:latin typeface="Garamond" panose="02020404030301010803" pitchFamily="18" charset="0"/>
              </a:rPr>
              <a:t>, from the College of the Atlantic for many of the ideas and analysis contained in this presentation. </a:t>
            </a:r>
          </a:p>
        </p:txBody>
      </p:sp>
      <p:sp>
        <p:nvSpPr>
          <p:cNvPr id="9" name="TextBox 8">
            <a:extLst>
              <a:ext uri="{FF2B5EF4-FFF2-40B4-BE49-F238E27FC236}">
                <a16:creationId xmlns:a16="http://schemas.microsoft.com/office/drawing/2014/main" id="{BD0F1CB3-1B8A-47AD-9778-D746BC8623F0}"/>
              </a:ext>
            </a:extLst>
          </p:cNvPr>
          <p:cNvSpPr txBox="1"/>
          <p:nvPr/>
        </p:nvSpPr>
        <p:spPr>
          <a:xfrm>
            <a:off x="4711700" y="2522537"/>
            <a:ext cx="2958389" cy="369332"/>
          </a:xfrm>
          <a:prstGeom prst="rect">
            <a:avLst/>
          </a:prstGeom>
          <a:noFill/>
        </p:spPr>
        <p:txBody>
          <a:bodyPr wrap="square" rtlCol="0">
            <a:spAutoFit/>
          </a:bodyPr>
          <a:lstStyle/>
          <a:p>
            <a:pPr algn="ctr"/>
            <a:r>
              <a:rPr lang="en-GB" dirty="0"/>
              <a:t>www.twn.my</a:t>
            </a:r>
          </a:p>
        </p:txBody>
      </p:sp>
    </p:spTree>
    <p:extLst>
      <p:ext uri="{BB962C8B-B14F-4D97-AF65-F5344CB8AC3E}">
        <p14:creationId xmlns:p14="http://schemas.microsoft.com/office/powerpoint/2010/main" val="19045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98583"/>
            <a:ext cx="11720945" cy="951346"/>
          </a:xfrm>
        </p:spPr>
        <p:txBody>
          <a:bodyPr>
            <a:normAutofit/>
          </a:bodyPr>
          <a:lstStyle/>
          <a:p>
            <a:r>
              <a:rPr lang="en-MY" sz="3600" dirty="0">
                <a:latin typeface="Arial Black" panose="020B0A04020102020204" pitchFamily="34" charset="0"/>
              </a:rPr>
              <a:t>“Net Zero” – the new long-term climate goal?</a:t>
            </a:r>
          </a:p>
        </p:txBody>
      </p:sp>
      <p:sp>
        <p:nvSpPr>
          <p:cNvPr id="3" name="Content Placeholder 2"/>
          <p:cNvSpPr>
            <a:spLocks noGrp="1"/>
          </p:cNvSpPr>
          <p:nvPr>
            <p:ph sz="half" idx="1"/>
          </p:nvPr>
        </p:nvSpPr>
        <p:spPr>
          <a:xfrm>
            <a:off x="166255" y="1236133"/>
            <a:ext cx="6739294" cy="5423284"/>
          </a:xfrm>
          <a:solidFill>
            <a:schemeClr val="accent5">
              <a:lumMod val="20000"/>
              <a:lumOff val="80000"/>
            </a:schemeClr>
          </a:solidFill>
        </p:spPr>
        <p:txBody>
          <a:bodyPr>
            <a:normAutofit fontScale="85000" lnSpcReduction="20000"/>
          </a:bodyPr>
          <a:lstStyle/>
          <a:p>
            <a:pPr marL="0" indent="0">
              <a:lnSpc>
                <a:spcPct val="120000"/>
              </a:lnSpc>
              <a:buNone/>
            </a:pPr>
            <a:endParaRPr lang="en-MY" sz="2100" dirty="0">
              <a:latin typeface="Arial" panose="020B0604020202020204" pitchFamily="34" charset="0"/>
              <a:cs typeface="Arial" panose="020B0604020202020204" pitchFamily="34" charset="0"/>
            </a:endParaRPr>
          </a:p>
          <a:p>
            <a:pPr>
              <a:lnSpc>
                <a:spcPct val="120000"/>
              </a:lnSpc>
            </a:pPr>
            <a:r>
              <a:rPr lang="en-MY" sz="2100" dirty="0">
                <a:latin typeface="Arial" panose="020B0604020202020204" pitchFamily="34" charset="0"/>
                <a:cs typeface="Arial" panose="020B0604020202020204" pitchFamily="34" charset="0"/>
              </a:rPr>
              <a:t>There is a growing global push for “Net Zero” climate targets. </a:t>
            </a:r>
          </a:p>
          <a:p>
            <a:pPr>
              <a:lnSpc>
                <a:spcPct val="120000"/>
              </a:lnSpc>
            </a:pPr>
            <a:r>
              <a:rPr lang="en-MY" sz="2100" dirty="0">
                <a:latin typeface="Arial" panose="020B0604020202020204" pitchFamily="34" charset="0"/>
                <a:cs typeface="Arial" panose="020B0604020202020204" pitchFamily="34" charset="0"/>
              </a:rPr>
              <a:t>Many governments and corporations have declared “net zero” goals.</a:t>
            </a:r>
          </a:p>
          <a:p>
            <a:pPr>
              <a:lnSpc>
                <a:spcPct val="120000"/>
              </a:lnSpc>
            </a:pPr>
            <a:r>
              <a:rPr lang="en-MY" sz="2100" dirty="0">
                <a:latin typeface="Arial" panose="020B0604020202020204" pitchFamily="34" charset="0"/>
                <a:cs typeface="Arial" panose="020B0604020202020204" pitchFamily="34" charset="0"/>
              </a:rPr>
              <a:t>President of Climate COP 26, the UK government, has declared intention to create pressure for more net zero targets to be announced. </a:t>
            </a:r>
          </a:p>
          <a:p>
            <a:pPr>
              <a:lnSpc>
                <a:spcPct val="120000"/>
              </a:lnSpc>
            </a:pPr>
            <a:r>
              <a:rPr lang="en-MY" sz="2100" dirty="0">
                <a:latin typeface="Arial" panose="020B0604020202020204" pitchFamily="34" charset="0"/>
                <a:cs typeface="Arial" panose="020B0604020202020204" pitchFamily="34" charset="0"/>
              </a:rPr>
              <a:t>Many portray this as a positive signal that the world is on track to avoid runaway climate breakdown.</a:t>
            </a:r>
          </a:p>
          <a:p>
            <a:pPr>
              <a:lnSpc>
                <a:spcPct val="120000"/>
              </a:lnSpc>
            </a:pPr>
            <a:r>
              <a:rPr lang="en-MY" sz="2100" b="1" dirty="0">
                <a:latin typeface="Arial" panose="020B0604020202020204" pitchFamily="34" charset="0"/>
                <a:cs typeface="Arial" panose="020B0604020202020204" pitchFamily="34" charset="0"/>
              </a:rPr>
              <a:t>We need to dispel this myth as net zero is not real zero, and delays real action in the North  </a:t>
            </a:r>
          </a:p>
          <a:p>
            <a:pPr>
              <a:lnSpc>
                <a:spcPct val="120000"/>
              </a:lnSpc>
            </a:pPr>
            <a:r>
              <a:rPr lang="en-MY" sz="2100" dirty="0">
                <a:solidFill>
                  <a:srgbClr val="FF0000"/>
                </a:solidFill>
                <a:latin typeface="Arial" panose="020B0604020202020204" pitchFamily="34" charset="0"/>
                <a:cs typeface="Arial" panose="020B0604020202020204" pitchFamily="34" charset="0"/>
              </a:rPr>
              <a:t>Far from signifying climate ambition, the term ‘net zero’ is being used to orchestrate escape clauses so as to evade historical responsibility, shift burdens, disguise climate inaction, and delay taking measures – or even to justify scaling-up of extraction and burning of fossil fuels.</a:t>
            </a:r>
          </a:p>
          <a:p>
            <a:pPr marL="0" indent="0">
              <a:lnSpc>
                <a:spcPct val="120000"/>
              </a:lnSpc>
              <a:buNone/>
            </a:pPr>
            <a:r>
              <a:rPr lang="en-MY" sz="2000" dirty="0">
                <a:latin typeface="Arial" panose="020B0604020202020204" pitchFamily="34" charset="0"/>
                <a:cs typeface="Arial" panose="020B0604020202020204" pitchFamily="34" charset="0"/>
              </a:rPr>
              <a:t>  </a:t>
            </a:r>
            <a:r>
              <a:rPr lang="en-MY" sz="400" dirty="0">
                <a:latin typeface="Arial" panose="020B0604020202020204" pitchFamily="34" charset="0"/>
                <a:cs typeface="Arial" panose="020B0604020202020204" pitchFamily="34" charset="0"/>
              </a:rPr>
              <a:t>					</a:t>
            </a:r>
            <a:r>
              <a:rPr lang="en-MY" sz="900" dirty="0">
                <a:latin typeface="Arial" panose="020B0604020202020204" pitchFamily="34" charset="0"/>
                <a:cs typeface="Arial" panose="020B0604020202020204" pitchFamily="34" charset="0"/>
              </a:rPr>
              <a:t>Source of diagram – zerocarboncapital.nz</a:t>
            </a:r>
          </a:p>
        </p:txBody>
      </p:sp>
      <p:pic>
        <p:nvPicPr>
          <p:cNvPr id="7" name="Content Placeholder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2060"/>
          <a:stretch/>
        </p:blipFill>
        <p:spPr>
          <a:xfrm>
            <a:off x="6905549" y="1335423"/>
            <a:ext cx="5120196" cy="4699827"/>
          </a:xfrm>
        </p:spPr>
      </p:pic>
    </p:spTree>
    <p:extLst>
      <p:ext uri="{BB962C8B-B14F-4D97-AF65-F5344CB8AC3E}">
        <p14:creationId xmlns:p14="http://schemas.microsoft.com/office/powerpoint/2010/main" val="2545771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4" y="210898"/>
            <a:ext cx="11927993" cy="969818"/>
          </a:xfrm>
          <a:solidFill>
            <a:schemeClr val="accent6">
              <a:lumMod val="60000"/>
              <a:lumOff val="40000"/>
            </a:schemeClr>
          </a:solidFill>
        </p:spPr>
        <p:txBody>
          <a:bodyPr>
            <a:normAutofit/>
          </a:bodyPr>
          <a:lstStyle/>
          <a:p>
            <a:pPr algn="ctr"/>
            <a:r>
              <a:rPr lang="en-MY" sz="3600" dirty="0">
                <a:latin typeface="Arial Black" panose="020B0A04020102020204" pitchFamily="34" charset="0"/>
              </a:rPr>
              <a:t>Green washing ?</a:t>
            </a:r>
          </a:p>
        </p:txBody>
      </p:sp>
      <p:sp>
        <p:nvSpPr>
          <p:cNvPr id="3" name="Content Placeholder 2"/>
          <p:cNvSpPr>
            <a:spLocks noGrp="1"/>
          </p:cNvSpPr>
          <p:nvPr>
            <p:ph sz="half" idx="1"/>
          </p:nvPr>
        </p:nvSpPr>
        <p:spPr>
          <a:xfrm>
            <a:off x="120073" y="1311564"/>
            <a:ext cx="5899727" cy="5477163"/>
          </a:xfrm>
          <a:solidFill>
            <a:schemeClr val="accent6">
              <a:lumMod val="40000"/>
              <a:lumOff val="60000"/>
            </a:schemeClr>
          </a:solidFill>
        </p:spPr>
        <p:txBody>
          <a:bodyPr>
            <a:normAutofit/>
          </a:bodyPr>
          <a:lstStyle/>
          <a:p>
            <a:pPr marL="0" indent="0">
              <a:lnSpc>
                <a:spcPct val="110000"/>
              </a:lnSpc>
              <a:buNone/>
            </a:pPr>
            <a:r>
              <a:rPr lang="en-MY" sz="2200" dirty="0"/>
              <a:t>The ‘net’ component means that countries can use dubious accounting  to continue polluting as normal, while relying on the irresponsible notion that the vast amounts of carbon they release will be sucked out of the air by some other means, often in some other country done by someone else entirely, to ‘offset’ their continued emissions.</a:t>
            </a:r>
          </a:p>
          <a:p>
            <a:pPr marL="0" indent="0">
              <a:lnSpc>
                <a:spcPct val="110000"/>
              </a:lnSpc>
              <a:buNone/>
            </a:pPr>
            <a:endParaRPr lang="en-MY" sz="2200" dirty="0"/>
          </a:p>
          <a:p>
            <a:pPr marL="0" indent="0">
              <a:lnSpc>
                <a:spcPct val="110000"/>
              </a:lnSpc>
              <a:buNone/>
            </a:pPr>
            <a:r>
              <a:rPr lang="en-MY" sz="2200" dirty="0"/>
              <a:t>The North will rely on carbon trading schemes in which other countries (usually in the South) who are paid to do emission-reducing activities on their behalf.  </a:t>
            </a:r>
          </a:p>
          <a:p>
            <a:pPr marL="0" indent="0">
              <a:lnSpc>
                <a:spcPct val="110000"/>
              </a:lnSpc>
              <a:buNone/>
            </a:pPr>
            <a:endParaRPr lang="en-MY" sz="2200" dirty="0"/>
          </a:p>
          <a:p>
            <a:pPr marL="0" indent="0">
              <a:lnSpc>
                <a:spcPct val="110000"/>
              </a:lnSpc>
              <a:buNone/>
            </a:pPr>
            <a:endParaRPr lang="en-MY" sz="2200" dirty="0"/>
          </a:p>
          <a:p>
            <a:pPr>
              <a:lnSpc>
                <a:spcPct val="110000"/>
              </a:lnSpc>
            </a:pPr>
            <a:endParaRPr lang="en-MY" sz="2200" dirty="0"/>
          </a:p>
        </p:txBody>
      </p:sp>
      <p:sp>
        <p:nvSpPr>
          <p:cNvPr id="4" name="Content Placeholder 3"/>
          <p:cNvSpPr>
            <a:spLocks noGrp="1"/>
          </p:cNvSpPr>
          <p:nvPr>
            <p:ph sz="half" idx="2"/>
          </p:nvPr>
        </p:nvSpPr>
        <p:spPr>
          <a:xfrm>
            <a:off x="6172200" y="1311563"/>
            <a:ext cx="5875867" cy="5477163"/>
          </a:xfrm>
          <a:solidFill>
            <a:schemeClr val="accent6">
              <a:lumMod val="20000"/>
              <a:lumOff val="80000"/>
            </a:schemeClr>
          </a:solidFill>
        </p:spPr>
        <p:txBody>
          <a:bodyPr>
            <a:noAutofit/>
          </a:bodyPr>
          <a:lstStyle/>
          <a:p>
            <a:pPr marL="0" indent="0">
              <a:lnSpc>
                <a:spcPct val="100000"/>
              </a:lnSpc>
              <a:buNone/>
            </a:pPr>
            <a:r>
              <a:rPr lang="en-MY" sz="2200" dirty="0"/>
              <a:t>Carbon trading schemes mean that these countries can continue business-as-usual without making the changes necessary, and still claim to be on track for ‘net zero’ emissions - </a:t>
            </a:r>
            <a:r>
              <a:rPr lang="en-MY" sz="2200" dirty="0">
                <a:solidFill>
                  <a:srgbClr val="FF0000"/>
                </a:solidFill>
              </a:rPr>
              <a:t>even as they use up the remaining planet’s carbon budget and put the burden for action onto poorer countries and communities in the South.</a:t>
            </a:r>
          </a:p>
          <a:p>
            <a:pPr marL="0" indent="0">
              <a:lnSpc>
                <a:spcPct val="100000"/>
              </a:lnSpc>
              <a:buNone/>
            </a:pPr>
            <a:r>
              <a:rPr lang="en-MY" sz="2200" dirty="0"/>
              <a:t>In addition, the South will have to do more emissions reductions over and above the carbon credits that they will sell to the North in achieving their own Nationally Determined Contributions (NDCs) submitted under the Paris Agreement on climate change. </a:t>
            </a:r>
          </a:p>
          <a:p>
            <a:pPr marL="0" indent="0">
              <a:lnSpc>
                <a:spcPct val="100000"/>
              </a:lnSpc>
              <a:buNone/>
            </a:pPr>
            <a:r>
              <a:rPr lang="en-MY" sz="2200" dirty="0">
                <a:solidFill>
                  <a:srgbClr val="FF0000"/>
                </a:solidFill>
              </a:rPr>
              <a:t>This leads to in-equity, with the North not doing their fair share in emissions reductions. </a:t>
            </a:r>
          </a:p>
        </p:txBody>
      </p:sp>
      <p:pic>
        <p:nvPicPr>
          <p:cNvPr id="6" name="Graphic 5" descr="Roller Paint Tool">
            <a:extLst>
              <a:ext uri="{FF2B5EF4-FFF2-40B4-BE49-F238E27FC236}">
                <a16:creationId xmlns:a16="http://schemas.microsoft.com/office/drawing/2014/main" id="{A0A8B9FE-C316-4B47-BEC1-897DCD217F0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1000" y="266316"/>
            <a:ext cx="914400" cy="914400"/>
          </a:xfrm>
          <a:prstGeom prst="rect">
            <a:avLst/>
          </a:prstGeom>
        </p:spPr>
      </p:pic>
      <p:pic>
        <p:nvPicPr>
          <p:cNvPr id="8" name="Graphic 7" descr="Paint">
            <a:extLst>
              <a:ext uri="{FF2B5EF4-FFF2-40B4-BE49-F238E27FC236}">
                <a16:creationId xmlns:a16="http://schemas.microsoft.com/office/drawing/2014/main" id="{264593A2-4822-4D54-A87E-81A346874EE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5733" y="266316"/>
            <a:ext cx="914400" cy="914400"/>
          </a:xfrm>
          <a:prstGeom prst="rect">
            <a:avLst/>
          </a:prstGeom>
        </p:spPr>
      </p:pic>
    </p:spTree>
    <p:extLst>
      <p:ext uri="{BB962C8B-B14F-4D97-AF65-F5344CB8AC3E}">
        <p14:creationId xmlns:p14="http://schemas.microsoft.com/office/powerpoint/2010/main" val="181086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C8AE-294D-417C-A442-78E499E98591}"/>
              </a:ext>
            </a:extLst>
          </p:cNvPr>
          <p:cNvSpPr>
            <a:spLocks noGrp="1"/>
          </p:cNvSpPr>
          <p:nvPr>
            <p:ph type="title"/>
          </p:nvPr>
        </p:nvSpPr>
        <p:spPr>
          <a:xfrm>
            <a:off x="838201" y="184727"/>
            <a:ext cx="9905874" cy="1157143"/>
          </a:xfrm>
        </p:spPr>
        <p:txBody>
          <a:bodyPr>
            <a:normAutofit fontScale="90000"/>
          </a:bodyPr>
          <a:lstStyle/>
          <a:p>
            <a:r>
              <a:rPr lang="en-GB" dirty="0">
                <a:solidFill>
                  <a:schemeClr val="tx2">
                    <a:lumMod val="50000"/>
                  </a:schemeClr>
                </a:solidFill>
                <a:latin typeface="Arial Black" panose="020B0A04020102020204" pitchFamily="34" charset="0"/>
              </a:rPr>
              <a:t>Net Zero: is there a legal basis?</a:t>
            </a:r>
          </a:p>
        </p:txBody>
      </p:sp>
      <p:sp>
        <p:nvSpPr>
          <p:cNvPr id="3" name="Content Placeholder 2">
            <a:extLst>
              <a:ext uri="{FF2B5EF4-FFF2-40B4-BE49-F238E27FC236}">
                <a16:creationId xmlns:a16="http://schemas.microsoft.com/office/drawing/2014/main" id="{C746825B-F84C-4691-8EDC-427BA0841086}"/>
              </a:ext>
            </a:extLst>
          </p:cNvPr>
          <p:cNvSpPr>
            <a:spLocks noGrp="1"/>
          </p:cNvSpPr>
          <p:nvPr>
            <p:ph sz="half" idx="1"/>
          </p:nvPr>
        </p:nvSpPr>
        <p:spPr>
          <a:xfrm>
            <a:off x="228475" y="1153886"/>
            <a:ext cx="7500381" cy="5567589"/>
          </a:xfrm>
        </p:spPr>
        <p:txBody>
          <a:bodyPr>
            <a:noAutofit/>
          </a:bodyPr>
          <a:lstStyle/>
          <a:p>
            <a:pPr marL="0" indent="0">
              <a:lnSpc>
                <a:spcPct val="100000"/>
              </a:lnSpc>
              <a:spcBef>
                <a:spcPts val="1200"/>
              </a:spcBef>
              <a:buNone/>
            </a:pPr>
            <a:r>
              <a:rPr lang="en-MY" sz="1800" dirty="0"/>
              <a:t>The term net zero is not in the UNFCCC or the Paris Agreement. </a:t>
            </a:r>
          </a:p>
          <a:p>
            <a:pPr marL="0" indent="0">
              <a:lnSpc>
                <a:spcPct val="100000"/>
              </a:lnSpc>
              <a:spcBef>
                <a:spcPts val="1200"/>
              </a:spcBef>
              <a:buNone/>
            </a:pPr>
            <a:r>
              <a:rPr lang="en-MY" sz="1800" dirty="0"/>
              <a:t>There are references on the need for governments to implement programmes that address emissions by sources and removals by sinks, BUT the term ‘net zero’ as a goal or target is non- existent.</a:t>
            </a:r>
          </a:p>
          <a:p>
            <a:pPr marL="0" indent="0">
              <a:lnSpc>
                <a:spcPct val="100000"/>
              </a:lnSpc>
              <a:buNone/>
            </a:pPr>
            <a:r>
              <a:rPr lang="en-US" sz="1800" dirty="0"/>
              <a:t>Removals of emissions is necessary to stay below 2C or 1.5 C temperature rise</a:t>
            </a:r>
          </a:p>
          <a:p>
            <a:pPr marL="0" indent="0">
              <a:lnSpc>
                <a:spcPct val="100000"/>
              </a:lnSpc>
              <a:buNone/>
            </a:pPr>
            <a:r>
              <a:rPr lang="en-US" sz="1800" b="1" dirty="0">
                <a:solidFill>
                  <a:srgbClr val="FF0000"/>
                </a:solidFill>
              </a:rPr>
              <a:t>What are removals by sinks?</a:t>
            </a:r>
            <a:endParaRPr lang="en-MY" sz="1800" b="1" dirty="0">
              <a:solidFill>
                <a:srgbClr val="FF0000"/>
              </a:solidFill>
            </a:endParaRPr>
          </a:p>
          <a:p>
            <a:pPr marL="0" lvl="0" indent="0">
              <a:lnSpc>
                <a:spcPct val="100000"/>
              </a:lnSpc>
              <a:buNone/>
            </a:pPr>
            <a:r>
              <a:rPr lang="en-US" sz="1800" dirty="0"/>
              <a:t>They are land-based: </a:t>
            </a:r>
            <a:endParaRPr lang="en-MY" sz="1800" dirty="0"/>
          </a:p>
          <a:p>
            <a:pPr lvl="1">
              <a:lnSpc>
                <a:spcPct val="100000"/>
              </a:lnSpc>
            </a:pPr>
            <a:r>
              <a:rPr lang="en-US" sz="1800" b="1" dirty="0"/>
              <a:t>ecosystem-based approaches: forests, grasslands, wetlands</a:t>
            </a:r>
            <a:endParaRPr lang="en-MY" sz="1800" b="1" dirty="0"/>
          </a:p>
          <a:p>
            <a:pPr lvl="1">
              <a:lnSpc>
                <a:spcPct val="100000"/>
              </a:lnSpc>
            </a:pPr>
            <a:r>
              <a:rPr lang="en-US" sz="1800" b="1" dirty="0"/>
              <a:t>Large-scale afforestation</a:t>
            </a:r>
            <a:endParaRPr lang="en-MY" sz="1800" b="1" dirty="0"/>
          </a:p>
          <a:p>
            <a:pPr marL="0" indent="0" algn="just">
              <a:lnSpc>
                <a:spcPct val="100000"/>
              </a:lnSpc>
              <a:buNone/>
            </a:pPr>
            <a:r>
              <a:rPr lang="en-MY" sz="1800" b="1" dirty="0">
                <a:solidFill>
                  <a:srgbClr val="FF0000"/>
                </a:solidFill>
              </a:rPr>
              <a:t>Simplistic view: by the second half of the century (2050), any ongoing emissions must be balanced by an equivalent level of sequestration. </a:t>
            </a:r>
          </a:p>
          <a:p>
            <a:pPr marL="0" indent="0">
              <a:lnSpc>
                <a:spcPct val="100000"/>
              </a:lnSpc>
              <a:buNone/>
            </a:pPr>
            <a:r>
              <a:rPr lang="en-US" sz="1800" b="1" dirty="0">
                <a:solidFill>
                  <a:srgbClr val="FF0000"/>
                </a:solidFill>
              </a:rPr>
              <a:t>It’s more complicated than just subtracting removals from emissions. We should not think in terms of “net”.</a:t>
            </a:r>
            <a:endParaRPr lang="en-MY" sz="1800" b="1" dirty="0">
              <a:solidFill>
                <a:srgbClr val="FF0000"/>
              </a:solidFill>
            </a:endParaRPr>
          </a:p>
          <a:p>
            <a:pPr marL="0" indent="0">
              <a:lnSpc>
                <a:spcPct val="100000"/>
              </a:lnSpc>
              <a:buNone/>
            </a:pPr>
            <a:r>
              <a:rPr lang="en-US" sz="1800" b="1" dirty="0">
                <a:solidFill>
                  <a:srgbClr val="FF0000"/>
                </a:solidFill>
              </a:rPr>
              <a:t>Key is understanding the distinction between fossil carbon (fossil fuel burning) and terrestrial (land-based) carbon / cycles</a:t>
            </a:r>
            <a:endParaRPr lang="en-MY" sz="1800" b="1" dirty="0">
              <a:solidFill>
                <a:srgbClr val="FF0000"/>
              </a:solidFill>
            </a:endParaRPr>
          </a:p>
          <a:p>
            <a:pPr marL="0" indent="0">
              <a:lnSpc>
                <a:spcPct val="100000"/>
              </a:lnSpc>
              <a:spcBef>
                <a:spcPts val="1200"/>
              </a:spcBef>
              <a:buNone/>
            </a:pPr>
            <a:endParaRPr lang="en-MY" sz="2050" dirty="0"/>
          </a:p>
        </p:txBody>
      </p:sp>
      <p:pic>
        <p:nvPicPr>
          <p:cNvPr id="6" name="Content Placeholder 5" descr="Carbon sequestration - Wikipedia"/>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728856" y="1521836"/>
            <a:ext cx="4234669" cy="4254203"/>
          </a:xfrm>
        </p:spPr>
      </p:pic>
      <p:sp>
        <p:nvSpPr>
          <p:cNvPr id="7" name="Slide Number Placeholder 6">
            <a:extLst>
              <a:ext uri="{FF2B5EF4-FFF2-40B4-BE49-F238E27FC236}">
                <a16:creationId xmlns:a16="http://schemas.microsoft.com/office/drawing/2014/main" id="{54B3639A-3DD2-421A-B515-2AEA3A5C2D3C}"/>
              </a:ext>
            </a:extLst>
          </p:cNvPr>
          <p:cNvSpPr>
            <a:spLocks noGrp="1"/>
          </p:cNvSpPr>
          <p:nvPr>
            <p:ph type="sldNum" sz="quarter" idx="12"/>
          </p:nvPr>
        </p:nvSpPr>
        <p:spPr/>
        <p:txBody>
          <a:bodyPr/>
          <a:lstStyle/>
          <a:p>
            <a:fld id="{ECE2DA34-5296-46C8-BC16-F8793F6176E2}" type="slidenum">
              <a:rPr lang="en-GB" smtClean="0"/>
              <a:t>4</a:t>
            </a:fld>
            <a:endParaRPr lang="en-GB"/>
          </a:p>
        </p:txBody>
      </p:sp>
    </p:spTree>
    <p:extLst>
      <p:ext uri="{BB962C8B-B14F-4D97-AF65-F5344CB8AC3E}">
        <p14:creationId xmlns:p14="http://schemas.microsoft.com/office/powerpoint/2010/main" val="3985673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3" y="397932"/>
            <a:ext cx="11650905" cy="795867"/>
          </a:xfrm>
          <a:solidFill>
            <a:schemeClr val="accent2">
              <a:lumMod val="60000"/>
              <a:lumOff val="40000"/>
            </a:schemeClr>
          </a:solidFill>
        </p:spPr>
        <p:txBody>
          <a:bodyPr/>
          <a:lstStyle/>
          <a:p>
            <a:r>
              <a:rPr lang="en-MY" sz="3600" dirty="0">
                <a:latin typeface="Arial Black" panose="020B0A04020102020204" pitchFamily="34" charset="0"/>
              </a:rPr>
              <a:t>Net Zero - continued</a:t>
            </a:r>
          </a:p>
        </p:txBody>
      </p:sp>
      <p:sp>
        <p:nvSpPr>
          <p:cNvPr id="3" name="Content Placeholder 2"/>
          <p:cNvSpPr>
            <a:spLocks noGrp="1"/>
          </p:cNvSpPr>
          <p:nvPr>
            <p:ph sz="half" idx="1"/>
          </p:nvPr>
        </p:nvSpPr>
        <p:spPr>
          <a:xfrm>
            <a:off x="295564" y="1346050"/>
            <a:ext cx="5746389" cy="5248713"/>
          </a:xfrm>
          <a:solidFill>
            <a:schemeClr val="accent2">
              <a:lumMod val="20000"/>
              <a:lumOff val="80000"/>
            </a:schemeClr>
          </a:solidFill>
        </p:spPr>
        <p:txBody>
          <a:bodyPr>
            <a:noAutofit/>
          </a:bodyPr>
          <a:lstStyle/>
          <a:p>
            <a:pPr marL="0" indent="0">
              <a:lnSpc>
                <a:spcPct val="120000"/>
              </a:lnSpc>
              <a:spcBef>
                <a:spcPts val="1800"/>
              </a:spcBef>
              <a:buNone/>
            </a:pPr>
            <a:r>
              <a:rPr lang="en-MY" sz="2000" dirty="0"/>
              <a:t>As the capacity of forests and other ecosystems to sequester carbon is finite, this goal means we need to bring emissions as close to zero as possible including from deforestation. </a:t>
            </a:r>
          </a:p>
          <a:p>
            <a:pPr marL="0" indent="0">
              <a:lnSpc>
                <a:spcPct val="120000"/>
              </a:lnSpc>
              <a:spcBef>
                <a:spcPts val="1800"/>
              </a:spcBef>
              <a:buNone/>
            </a:pPr>
            <a:r>
              <a:rPr lang="en-MY" sz="2000" dirty="0"/>
              <a:t>Also of concern is whether this notion of balance in emissions and removals by sinks opens the door for a form of </a:t>
            </a:r>
            <a:r>
              <a:rPr lang="en-MY" sz="2000" dirty="0">
                <a:solidFill>
                  <a:srgbClr val="FF0000"/>
                </a:solidFill>
              </a:rPr>
              <a:t>geoengineering</a:t>
            </a:r>
            <a:r>
              <a:rPr lang="en-MY" sz="2000" dirty="0"/>
              <a:t> known as </a:t>
            </a:r>
            <a:r>
              <a:rPr lang="en-MY" sz="2000" dirty="0">
                <a:solidFill>
                  <a:srgbClr val="FF0000"/>
                </a:solidFill>
              </a:rPr>
              <a:t>carbon dioxide removal</a:t>
            </a:r>
          </a:p>
          <a:p>
            <a:pPr marL="0" indent="0">
              <a:lnSpc>
                <a:spcPct val="120000"/>
              </a:lnSpc>
              <a:spcBef>
                <a:spcPts val="1800"/>
              </a:spcBef>
              <a:buNone/>
            </a:pPr>
            <a:r>
              <a:rPr lang="en-MY" sz="2000" dirty="0"/>
              <a:t>Large-scale monoculture plantations or bioenergy crops with carbon-capture and storage used to remove carbon from the atmosphere? (known as Bioenergy carbon capture and storage or BECCS)</a:t>
            </a:r>
          </a:p>
        </p:txBody>
      </p:sp>
      <p:pic>
        <p:nvPicPr>
          <p:cNvPr id="5" name="Content Placeholder 4" descr="Carbon cycle - Wikipedia"/>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00078" y="1346051"/>
            <a:ext cx="5746389" cy="5248712"/>
          </a:xfrm>
        </p:spPr>
      </p:pic>
    </p:spTree>
    <p:extLst>
      <p:ext uri="{BB962C8B-B14F-4D97-AF65-F5344CB8AC3E}">
        <p14:creationId xmlns:p14="http://schemas.microsoft.com/office/powerpoint/2010/main" val="390271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C8AE-294D-417C-A442-78E499E98591}"/>
              </a:ext>
            </a:extLst>
          </p:cNvPr>
          <p:cNvSpPr>
            <a:spLocks noGrp="1"/>
          </p:cNvSpPr>
          <p:nvPr>
            <p:ph type="title"/>
          </p:nvPr>
        </p:nvSpPr>
        <p:spPr>
          <a:xfrm>
            <a:off x="249382" y="414867"/>
            <a:ext cx="11526982" cy="667302"/>
          </a:xfrm>
          <a:solidFill>
            <a:schemeClr val="accent4">
              <a:lumMod val="60000"/>
              <a:lumOff val="40000"/>
            </a:schemeClr>
          </a:solidFill>
        </p:spPr>
        <p:txBody>
          <a:bodyPr>
            <a:normAutofit/>
          </a:bodyPr>
          <a:lstStyle/>
          <a:p>
            <a:r>
              <a:rPr lang="en-GB" sz="3000" dirty="0">
                <a:latin typeface="Arial Black" panose="020B0A04020102020204" pitchFamily="34" charset="0"/>
              </a:rPr>
              <a:t>Paris Agreement opens door for global carbon market</a:t>
            </a:r>
          </a:p>
        </p:txBody>
      </p:sp>
      <p:sp>
        <p:nvSpPr>
          <p:cNvPr id="3" name="Content Placeholder 2">
            <a:extLst>
              <a:ext uri="{FF2B5EF4-FFF2-40B4-BE49-F238E27FC236}">
                <a16:creationId xmlns:a16="http://schemas.microsoft.com/office/drawing/2014/main" id="{C746825B-F84C-4691-8EDC-427BA0841086}"/>
              </a:ext>
            </a:extLst>
          </p:cNvPr>
          <p:cNvSpPr>
            <a:spLocks noGrp="1"/>
          </p:cNvSpPr>
          <p:nvPr>
            <p:ph sz="half" idx="1"/>
          </p:nvPr>
        </p:nvSpPr>
        <p:spPr>
          <a:xfrm>
            <a:off x="249381" y="1329322"/>
            <a:ext cx="6617085" cy="4919133"/>
          </a:xfrm>
          <a:solidFill>
            <a:schemeClr val="accent4">
              <a:lumMod val="20000"/>
              <a:lumOff val="80000"/>
            </a:schemeClr>
          </a:solidFill>
        </p:spPr>
        <p:txBody>
          <a:bodyPr>
            <a:normAutofit/>
          </a:bodyPr>
          <a:lstStyle/>
          <a:p>
            <a:pPr marL="0" indent="0">
              <a:lnSpc>
                <a:spcPct val="120000"/>
              </a:lnSpc>
              <a:spcBef>
                <a:spcPts val="1800"/>
              </a:spcBef>
              <a:buNone/>
            </a:pPr>
            <a:r>
              <a:rPr lang="en-MY" sz="2400" dirty="0"/>
              <a:t>Japan, New Zealand, Norway and Switzerland have expressly stated in their Nationally Determined Contributions (with 2030 duration) that they will rely on carbon markets and offsets under the Paris Agreement to achieve their emission reduction targets.</a:t>
            </a:r>
          </a:p>
          <a:p>
            <a:pPr marL="0" indent="0">
              <a:lnSpc>
                <a:spcPct val="120000"/>
              </a:lnSpc>
              <a:spcBef>
                <a:spcPts val="1800"/>
              </a:spcBef>
              <a:buNone/>
            </a:pPr>
            <a:r>
              <a:rPr lang="en-MY" sz="2400" dirty="0"/>
              <a:t>The carbon markets will be a crucial vehicle for the North’s net-zero targets, through the use of offsets in the South.</a:t>
            </a:r>
            <a:endParaRPr lang="en-GB" sz="2400" dirty="0"/>
          </a:p>
        </p:txBody>
      </p:sp>
      <p:sp>
        <p:nvSpPr>
          <p:cNvPr id="7" name="Slide Number Placeholder 6">
            <a:extLst>
              <a:ext uri="{FF2B5EF4-FFF2-40B4-BE49-F238E27FC236}">
                <a16:creationId xmlns:a16="http://schemas.microsoft.com/office/drawing/2014/main" id="{54B3639A-3DD2-421A-B515-2AEA3A5C2D3C}"/>
              </a:ext>
            </a:extLst>
          </p:cNvPr>
          <p:cNvSpPr>
            <a:spLocks noGrp="1"/>
          </p:cNvSpPr>
          <p:nvPr>
            <p:ph type="sldNum" sz="quarter" idx="12"/>
          </p:nvPr>
        </p:nvSpPr>
        <p:spPr/>
        <p:txBody>
          <a:bodyPr/>
          <a:lstStyle/>
          <a:p>
            <a:fld id="{ECE2DA34-5296-46C8-BC16-F8793F6176E2}" type="slidenum">
              <a:rPr lang="en-GB" smtClean="0"/>
              <a:t>6</a:t>
            </a:fld>
            <a:endParaRPr lang="en-GB"/>
          </a:p>
        </p:txBody>
      </p:sp>
      <p:pic>
        <p:nvPicPr>
          <p:cNvPr id="4098" name="Picture 2" descr="The Joy of Tech comic... laughter is the best tech support.">
            <a:extLst>
              <a:ext uri="{FF2B5EF4-FFF2-40B4-BE49-F238E27FC236}">
                <a16:creationId xmlns:a16="http://schemas.microsoft.com/office/drawing/2014/main" id="{97BB4E4E-B520-4921-A906-78556D695B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011" t="50000"/>
          <a:stretch/>
        </p:blipFill>
        <p:spPr bwMode="auto">
          <a:xfrm>
            <a:off x="7051033" y="1523999"/>
            <a:ext cx="4891586" cy="45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450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C8AE-294D-417C-A442-78E499E98591}"/>
              </a:ext>
            </a:extLst>
          </p:cNvPr>
          <p:cNvSpPr>
            <a:spLocks noGrp="1"/>
          </p:cNvSpPr>
          <p:nvPr>
            <p:ph type="title"/>
          </p:nvPr>
        </p:nvSpPr>
        <p:spPr>
          <a:xfrm>
            <a:off x="304800" y="365125"/>
            <a:ext cx="11582400" cy="761711"/>
          </a:xfrm>
          <a:solidFill>
            <a:schemeClr val="accent6">
              <a:lumMod val="40000"/>
              <a:lumOff val="60000"/>
            </a:schemeClr>
          </a:solidFill>
        </p:spPr>
        <p:txBody>
          <a:bodyPr/>
          <a:lstStyle/>
          <a:p>
            <a:r>
              <a:rPr lang="en-GB" sz="3600" dirty="0">
                <a:latin typeface="Arial Black" panose="020B0A04020102020204" pitchFamily="34" charset="0"/>
              </a:rPr>
              <a:t>Nature-based solutions</a:t>
            </a:r>
          </a:p>
        </p:txBody>
      </p:sp>
      <p:pic>
        <p:nvPicPr>
          <p:cNvPr id="8" name="Content Placeholder 7" descr="&lt;strong&gt;Mangrove&lt;/strong&gt; Seedlings Plantation · Free photo on Pixabay"/>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966" y="1422400"/>
            <a:ext cx="5493834" cy="5081795"/>
          </a:xfrm>
        </p:spPr>
      </p:pic>
      <p:sp>
        <p:nvSpPr>
          <p:cNvPr id="6" name="Content Placeholder 5"/>
          <p:cNvSpPr>
            <a:spLocks noGrp="1"/>
          </p:cNvSpPr>
          <p:nvPr>
            <p:ph sz="half" idx="2"/>
          </p:nvPr>
        </p:nvSpPr>
        <p:spPr>
          <a:xfrm>
            <a:off x="5731727" y="1422399"/>
            <a:ext cx="6155473" cy="5070475"/>
          </a:xfrm>
          <a:solidFill>
            <a:schemeClr val="accent5">
              <a:lumMod val="20000"/>
              <a:lumOff val="80000"/>
            </a:schemeClr>
          </a:solidFill>
        </p:spPr>
        <p:txBody>
          <a:bodyPr>
            <a:normAutofit fontScale="70000" lnSpcReduction="20000"/>
          </a:bodyPr>
          <a:lstStyle/>
          <a:p>
            <a:pPr marL="0" indent="0">
              <a:lnSpc>
                <a:spcPct val="120000"/>
              </a:lnSpc>
              <a:buNone/>
            </a:pPr>
            <a:r>
              <a:rPr lang="en-US" dirty="0"/>
              <a:t>The International Union for the Conservation of Nature (IUCN) introduced the term “nature-based solutions” (</a:t>
            </a:r>
            <a:r>
              <a:rPr lang="en-US" dirty="0" err="1"/>
              <a:t>NbS</a:t>
            </a:r>
            <a:r>
              <a:rPr lang="en-US" dirty="0"/>
              <a:t>) in 2016 - as “</a:t>
            </a:r>
            <a:r>
              <a:rPr lang="en-US" i="1" dirty="0"/>
              <a:t>actions to protect, sustainably manage and restore natural or modified ecosystems that address societal challenges effectively and adaptively, simultaneously providing human well-being and biodiversity benefits</a:t>
            </a:r>
            <a:r>
              <a:rPr lang="en-US" dirty="0"/>
              <a:t>.”</a:t>
            </a:r>
          </a:p>
          <a:p>
            <a:pPr marL="0" indent="0">
              <a:lnSpc>
                <a:spcPct val="120000"/>
              </a:lnSpc>
              <a:buNone/>
            </a:pPr>
            <a:endParaRPr lang="en-MY" dirty="0"/>
          </a:p>
          <a:p>
            <a:pPr marL="0" indent="0">
              <a:lnSpc>
                <a:spcPct val="120000"/>
              </a:lnSpc>
              <a:buNone/>
            </a:pPr>
            <a:r>
              <a:rPr lang="en-US" dirty="0"/>
              <a:t>IUCN lists 7 societal challenges in their global </a:t>
            </a:r>
            <a:r>
              <a:rPr lang="en-US" dirty="0" err="1"/>
              <a:t>NbS</a:t>
            </a:r>
            <a:r>
              <a:rPr lang="en-US" dirty="0"/>
              <a:t> standard: climate change mitigation and adaptation, disaster risk reduction, economic and social development, human health, food security, water security, and reversing ecosystem degradation and biodiversity loss.</a:t>
            </a:r>
            <a:endParaRPr lang="en-MY" dirty="0"/>
          </a:p>
          <a:p>
            <a:pPr marL="0" indent="0">
              <a:lnSpc>
                <a:spcPct val="120000"/>
              </a:lnSpc>
              <a:buNone/>
            </a:pPr>
            <a:r>
              <a:rPr lang="en-MY" sz="1600" dirty="0"/>
              <a:t>(Note: Much of the material in this section of the slides come from a forthcoming paper by </a:t>
            </a:r>
            <a:r>
              <a:rPr lang="en-MY" sz="1600" dirty="0" err="1"/>
              <a:t>Dr.</a:t>
            </a:r>
            <a:r>
              <a:rPr lang="en-MY" sz="1600" dirty="0"/>
              <a:t> Doreen </a:t>
            </a:r>
            <a:r>
              <a:rPr lang="en-MY" sz="1600" dirty="0" err="1"/>
              <a:t>Stabinskly</a:t>
            </a:r>
            <a:r>
              <a:rPr lang="en-MY" sz="1600" dirty="0"/>
              <a:t>, on ‘’Framing Nature-based Solutions’)</a:t>
            </a:r>
          </a:p>
        </p:txBody>
      </p:sp>
      <p:sp>
        <p:nvSpPr>
          <p:cNvPr id="7" name="Slide Number Placeholder 6">
            <a:extLst>
              <a:ext uri="{FF2B5EF4-FFF2-40B4-BE49-F238E27FC236}">
                <a16:creationId xmlns:a16="http://schemas.microsoft.com/office/drawing/2014/main" id="{54B3639A-3DD2-421A-B515-2AEA3A5C2D3C}"/>
              </a:ext>
            </a:extLst>
          </p:cNvPr>
          <p:cNvSpPr>
            <a:spLocks noGrp="1"/>
          </p:cNvSpPr>
          <p:nvPr>
            <p:ph type="sldNum" sz="quarter" idx="12"/>
          </p:nvPr>
        </p:nvSpPr>
        <p:spPr/>
        <p:txBody>
          <a:bodyPr/>
          <a:lstStyle/>
          <a:p>
            <a:fld id="{ECE2DA34-5296-46C8-BC16-F8793F6176E2}" type="slidenum">
              <a:rPr lang="en-GB" smtClean="0"/>
              <a:t>7</a:t>
            </a:fld>
            <a:endParaRPr lang="en-GB" dirty="0"/>
          </a:p>
        </p:txBody>
      </p:sp>
    </p:spTree>
    <p:extLst>
      <p:ext uri="{BB962C8B-B14F-4D97-AF65-F5344CB8AC3E}">
        <p14:creationId xmlns:p14="http://schemas.microsoft.com/office/powerpoint/2010/main" val="4080940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04800" y="1403302"/>
            <a:ext cx="5952067" cy="4834514"/>
          </a:xfrm>
          <a:solidFill>
            <a:schemeClr val="accent5">
              <a:lumMod val="20000"/>
              <a:lumOff val="80000"/>
            </a:schemeClr>
          </a:solidFill>
        </p:spPr>
        <p:txBody>
          <a:bodyPr>
            <a:normAutofit/>
          </a:bodyPr>
          <a:lstStyle/>
          <a:p>
            <a:endParaRPr lang="en-MY" sz="2000" dirty="0"/>
          </a:p>
          <a:p>
            <a:r>
              <a:rPr lang="en-MY" sz="2000" dirty="0" err="1"/>
              <a:t>NbS</a:t>
            </a:r>
            <a:r>
              <a:rPr lang="en-MY" sz="2000" dirty="0"/>
              <a:t> </a:t>
            </a:r>
            <a:r>
              <a:rPr lang="en-MY" sz="2000" i="1" dirty="0"/>
              <a:t>per se</a:t>
            </a:r>
            <a:r>
              <a:rPr lang="en-MY" sz="2000" dirty="0"/>
              <a:t>, in addressing climate change in countries is something that should be encouraged – e.g. ecosystems-based adaptation, forests conservation, mangrove replanting etc.</a:t>
            </a:r>
          </a:p>
          <a:p>
            <a:r>
              <a:rPr lang="en-MY" sz="2000" dirty="0"/>
              <a:t>Concerns arise when the North promotes </a:t>
            </a:r>
            <a:r>
              <a:rPr lang="en-MY" sz="2000" dirty="0" err="1"/>
              <a:t>NbS</a:t>
            </a:r>
            <a:r>
              <a:rPr lang="en-MY" sz="2000" dirty="0"/>
              <a:t> as sinks/removals in the South for their carbon emissions sequestering. This is where it is linked to net-zero and carbon markets.</a:t>
            </a:r>
          </a:p>
          <a:p>
            <a:r>
              <a:rPr lang="en-MY" sz="2000" dirty="0"/>
              <a:t>The idea being that the North can carry on with their emissions while using the sinks to sequester what they have released. </a:t>
            </a:r>
          </a:p>
          <a:p>
            <a:r>
              <a:rPr lang="en-MY" sz="2000" dirty="0">
                <a:solidFill>
                  <a:srgbClr val="FF0000"/>
                </a:solidFill>
              </a:rPr>
              <a:t>Business as usual at the cost of Nature, indigenous peoples and communities dependent on forests and agriculture … and climate change worsens.</a:t>
            </a:r>
          </a:p>
        </p:txBody>
      </p:sp>
      <p:pic>
        <p:nvPicPr>
          <p:cNvPr id="8" name="Content Placeholder 7" descr="&lt;strong&gt;Tropical&lt;/strong&gt; &lt;strong&gt;forest&lt;/strong&gt; - Wikipedi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7291" y="1403302"/>
            <a:ext cx="5499909" cy="4834515"/>
          </a:xfrm>
        </p:spPr>
      </p:pic>
      <p:sp>
        <p:nvSpPr>
          <p:cNvPr id="7" name="Slide Number Placeholder 6">
            <a:extLst>
              <a:ext uri="{FF2B5EF4-FFF2-40B4-BE49-F238E27FC236}">
                <a16:creationId xmlns:a16="http://schemas.microsoft.com/office/drawing/2014/main" id="{54B3639A-3DD2-421A-B515-2AEA3A5C2D3C}"/>
              </a:ext>
            </a:extLst>
          </p:cNvPr>
          <p:cNvSpPr>
            <a:spLocks noGrp="1"/>
          </p:cNvSpPr>
          <p:nvPr>
            <p:ph type="sldNum" sz="quarter" idx="12"/>
          </p:nvPr>
        </p:nvSpPr>
        <p:spPr/>
        <p:txBody>
          <a:bodyPr/>
          <a:lstStyle/>
          <a:p>
            <a:fld id="{ECE2DA34-5296-46C8-BC16-F8793F6176E2}" type="slidenum">
              <a:rPr lang="en-GB" smtClean="0"/>
              <a:t>8</a:t>
            </a:fld>
            <a:endParaRPr lang="en-GB"/>
          </a:p>
        </p:txBody>
      </p:sp>
      <p:sp>
        <p:nvSpPr>
          <p:cNvPr id="9" name="Title 1">
            <a:extLst>
              <a:ext uri="{FF2B5EF4-FFF2-40B4-BE49-F238E27FC236}">
                <a16:creationId xmlns:a16="http://schemas.microsoft.com/office/drawing/2014/main" id="{3EA9B878-9B2A-450C-83F3-A33D1E158358}"/>
              </a:ext>
            </a:extLst>
          </p:cNvPr>
          <p:cNvSpPr txBox="1">
            <a:spLocks/>
          </p:cNvSpPr>
          <p:nvPr/>
        </p:nvSpPr>
        <p:spPr>
          <a:xfrm>
            <a:off x="304800" y="365125"/>
            <a:ext cx="11582400" cy="761711"/>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rial Black" panose="020B0A04020102020204" pitchFamily="34" charset="0"/>
              </a:rPr>
              <a:t>Nature-based solutions </a:t>
            </a:r>
            <a:r>
              <a:rPr lang="en-GB" sz="2000" dirty="0">
                <a:latin typeface="Arial Black" panose="020B0A04020102020204" pitchFamily="34" charset="0"/>
              </a:rPr>
              <a:t>(cont.)  </a:t>
            </a:r>
            <a:endParaRPr lang="en-GB" sz="3600" dirty="0">
              <a:latin typeface="Arial Black" panose="020B0A04020102020204" pitchFamily="34" charset="0"/>
            </a:endParaRPr>
          </a:p>
        </p:txBody>
      </p:sp>
    </p:spTree>
    <p:extLst>
      <p:ext uri="{BB962C8B-B14F-4D97-AF65-F5344CB8AC3E}">
        <p14:creationId xmlns:p14="http://schemas.microsoft.com/office/powerpoint/2010/main" val="52704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9DECDC8-B01A-4F07-A248-3B408106192C}"/>
              </a:ext>
            </a:extLst>
          </p:cNvPr>
          <p:cNvSpPr>
            <a:spLocks noGrp="1"/>
          </p:cNvSpPr>
          <p:nvPr>
            <p:ph type="title"/>
          </p:nvPr>
        </p:nvSpPr>
        <p:spPr>
          <a:xfrm>
            <a:off x="4965430" y="629268"/>
            <a:ext cx="6586491" cy="862074"/>
          </a:xfrm>
        </p:spPr>
        <p:txBody>
          <a:bodyPr anchor="b">
            <a:normAutofit fontScale="90000"/>
          </a:bodyPr>
          <a:lstStyle/>
          <a:p>
            <a:r>
              <a:rPr lang="en-MY" sz="4100" b="1" i="1" dirty="0" err="1">
                <a:latin typeface="Arial Black" panose="020B0A04020102020204" pitchFamily="34" charset="0"/>
              </a:rPr>
              <a:t>NbS</a:t>
            </a:r>
            <a:r>
              <a:rPr lang="en-MY" sz="4100" b="1" i="1" dirty="0">
                <a:latin typeface="Arial Black" panose="020B0A04020102020204" pitchFamily="34" charset="0"/>
              </a:rPr>
              <a:t> in the UN – </a:t>
            </a:r>
            <a:br>
              <a:rPr lang="en-MY" sz="4100" b="1" i="1" dirty="0">
                <a:latin typeface="Arial Black" panose="020B0A04020102020204" pitchFamily="34" charset="0"/>
              </a:rPr>
            </a:br>
            <a:r>
              <a:rPr lang="en-MY" sz="4100" b="1" i="1" dirty="0">
                <a:latin typeface="Arial Black" panose="020B0A04020102020204" pitchFamily="34" charset="0"/>
              </a:rPr>
              <a:t>Climate Summit 2019</a:t>
            </a:r>
            <a:endParaRPr lang="en-GB" sz="4100" dirty="0">
              <a:latin typeface="Arial Black" panose="020B0A04020102020204" pitchFamily="34" charset="0"/>
            </a:endParaRPr>
          </a:p>
        </p:txBody>
      </p:sp>
      <p:sp>
        <p:nvSpPr>
          <p:cNvPr id="6" name="Content Placeholder 5"/>
          <p:cNvSpPr>
            <a:spLocks noGrp="1"/>
          </p:cNvSpPr>
          <p:nvPr>
            <p:ph idx="1"/>
          </p:nvPr>
        </p:nvSpPr>
        <p:spPr>
          <a:xfrm>
            <a:off x="4965431" y="2241399"/>
            <a:ext cx="6586489" cy="4300912"/>
          </a:xfrm>
        </p:spPr>
        <p:txBody>
          <a:bodyPr>
            <a:normAutofit/>
          </a:bodyPr>
          <a:lstStyle/>
          <a:p>
            <a:pPr marL="0" indent="0">
              <a:lnSpc>
                <a:spcPct val="100000"/>
              </a:lnSpc>
              <a:buNone/>
            </a:pPr>
            <a:r>
              <a:rPr lang="en-MY" sz="2400" dirty="0">
                <a:latin typeface="Arial Black" panose="020B0A04020102020204" pitchFamily="34" charset="0"/>
              </a:rPr>
              <a:t>UN Climate Summit 2019</a:t>
            </a:r>
            <a:endParaRPr lang="en-US" sz="2400" dirty="0"/>
          </a:p>
          <a:p>
            <a:pPr>
              <a:lnSpc>
                <a:spcPct val="100000"/>
              </a:lnSpc>
            </a:pPr>
            <a:r>
              <a:rPr lang="en-US" sz="2400" dirty="0"/>
              <a:t>Convened by the UN Secretary-General</a:t>
            </a:r>
          </a:p>
          <a:p>
            <a:pPr>
              <a:lnSpc>
                <a:spcPct val="100000"/>
              </a:lnSpc>
            </a:pPr>
            <a:r>
              <a:rPr lang="en-US" sz="2400" dirty="0"/>
              <a:t>One action track was </a:t>
            </a:r>
            <a:r>
              <a:rPr lang="en-US" sz="2400" dirty="0" err="1"/>
              <a:t>NbS</a:t>
            </a:r>
            <a:r>
              <a:rPr lang="en-US" sz="2400" dirty="0"/>
              <a:t> with one public outcome: a </a:t>
            </a:r>
            <a:r>
              <a:rPr lang="en-US" sz="2400" dirty="0">
                <a:solidFill>
                  <a:srgbClr val="FF0000"/>
                </a:solidFill>
              </a:rPr>
              <a:t>Nature-Based Solutions for Climate Coalition with a Manifesto</a:t>
            </a:r>
            <a:r>
              <a:rPr lang="en-US" sz="2400" dirty="0"/>
              <a:t>. A platform for countries and organizations to showcase projects, with 196 projects registered at this point</a:t>
            </a:r>
          </a:p>
          <a:p>
            <a:pPr>
              <a:lnSpc>
                <a:spcPct val="100000"/>
              </a:lnSpc>
            </a:pPr>
            <a:r>
              <a:rPr lang="en-US" sz="2400" dirty="0"/>
              <a:t>UNEP and the UN Global Compact along with big Northern environmental NGOs are key players</a:t>
            </a:r>
          </a:p>
          <a:p>
            <a:pPr marL="0" indent="0">
              <a:lnSpc>
                <a:spcPct val="100000"/>
              </a:lnSpc>
              <a:buNone/>
            </a:pPr>
            <a:endParaRPr lang="en-MY" sz="1800" dirty="0"/>
          </a:p>
        </p:txBody>
      </p:sp>
      <p:pic>
        <p:nvPicPr>
          <p:cNvPr id="3074" name="Picture 2" descr="China dashes hopes of raising its climate ambition at UN climate summit -  China Dialogue">
            <a:extLst>
              <a:ext uri="{FF2B5EF4-FFF2-40B4-BE49-F238E27FC236}">
                <a16:creationId xmlns:a16="http://schemas.microsoft.com/office/drawing/2014/main" id="{60D140F4-3DBE-4C0E-95C1-FDE4A876E6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79" r="30309"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5FF63"/>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54B3639A-3DD2-421A-B515-2AEA3A5C2D3C}"/>
              </a:ext>
            </a:extLst>
          </p:cNvPr>
          <p:cNvSpPr>
            <a:spLocks noGrp="1"/>
          </p:cNvSpPr>
          <p:nvPr>
            <p:ph type="sldNum" sz="quarter" idx="12"/>
          </p:nvPr>
        </p:nvSpPr>
        <p:spPr>
          <a:xfrm>
            <a:off x="10167042" y="6356350"/>
            <a:ext cx="1186758" cy="365125"/>
          </a:xfrm>
          <a:prstGeom prst="ellipse">
            <a:avLst/>
          </a:prstGeom>
        </p:spPr>
        <p:txBody>
          <a:bodyPr>
            <a:normAutofit/>
          </a:bodyPr>
          <a:lstStyle/>
          <a:p>
            <a:pPr>
              <a:lnSpc>
                <a:spcPct val="90000"/>
              </a:lnSpc>
              <a:spcAft>
                <a:spcPts val="600"/>
              </a:spcAft>
            </a:pPr>
            <a:fld id="{ECE2DA34-5296-46C8-BC16-F8793F6176E2}" type="slidenum">
              <a:rPr lang="en-GB" smtClean="0"/>
              <a:pPr>
                <a:lnSpc>
                  <a:spcPct val="90000"/>
                </a:lnSpc>
                <a:spcAft>
                  <a:spcPts val="600"/>
                </a:spcAft>
              </a:pPr>
              <a:t>9</a:t>
            </a:fld>
            <a:endParaRPr lang="en-GB"/>
          </a:p>
        </p:txBody>
      </p:sp>
    </p:spTree>
    <p:extLst>
      <p:ext uri="{BB962C8B-B14F-4D97-AF65-F5344CB8AC3E}">
        <p14:creationId xmlns:p14="http://schemas.microsoft.com/office/powerpoint/2010/main" val="444560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3598</TotalTime>
  <Words>2110</Words>
  <Application>Microsoft Macintosh PowerPoint</Application>
  <PresentationFormat>Widescreen</PresentationFormat>
  <Paragraphs>123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Garamond</vt:lpstr>
      <vt:lpstr>Office Theme</vt:lpstr>
      <vt:lpstr>Net Zero, Nature-based solutions – for Nature and Humanity or for Capital? </vt:lpstr>
      <vt:lpstr>“Net Zero” – the new long-term climate goal?</vt:lpstr>
      <vt:lpstr>Green washing ?</vt:lpstr>
      <vt:lpstr>Net Zero: is there a legal basis?</vt:lpstr>
      <vt:lpstr>Net Zero - continued</vt:lpstr>
      <vt:lpstr>Paris Agreement opens door for global carbon market</vt:lpstr>
      <vt:lpstr>Nature-based solutions</vt:lpstr>
      <vt:lpstr>PowerPoint Presentation</vt:lpstr>
      <vt:lpstr>NbS in the UN –  Climate Summit 2019</vt:lpstr>
      <vt:lpstr>NbS in the UN –   UN Summit on Biodiversity 30 Sept 2020</vt:lpstr>
      <vt:lpstr>UN Convention on Biological Diversity, COP15 (October 2021?)  </vt:lpstr>
      <vt:lpstr>CBD expert panel on biodiversity financing</vt:lpstr>
      <vt:lpstr>Climate COP 26 presidency priorities</vt:lpstr>
      <vt:lpstr>Myths and realities  </vt:lpstr>
      <vt:lpstr>Myths and realities  </vt:lpstr>
      <vt:lpstr> Carbon colonialism?  </vt:lpstr>
      <vt:lpstr>Relying on NbS creates huge demand </vt:lpstr>
      <vt:lpstr>Next steps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 Zero, Nature-based solutions – implications for developing countries</dc:title>
  <dc:creator>Evelyn Teh</dc:creator>
  <cp:lastModifiedBy>Microsoft Office User</cp:lastModifiedBy>
  <cp:revision>24</cp:revision>
  <dcterms:created xsi:type="dcterms:W3CDTF">2020-09-01T08:04:34Z</dcterms:created>
  <dcterms:modified xsi:type="dcterms:W3CDTF">2020-09-14T11:55:32Z</dcterms:modified>
</cp:coreProperties>
</file>